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2" r:id="rId24"/>
    <p:sldId id="283" r:id="rId25"/>
    <p:sldId id="287" r:id="rId26"/>
    <p:sldId id="286" r:id="rId2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20" y="6164577"/>
            <a:ext cx="12176759" cy="6934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8033" y="68707"/>
            <a:ext cx="10418216" cy="131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7.jpg"/><Relationship Id="rId7" Type="http://schemas.openxmlformats.org/officeDocument/2006/relationships/image" Target="../media/image1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4.png"/><Relationship Id="rId9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4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164577"/>
              <a:ext cx="12176759" cy="6934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2192000" y="6857999"/>
                  </a:lnTo>
                  <a:lnTo>
                    <a:pt x="12192000" y="4496376"/>
                  </a:lnTo>
                  <a:lnTo>
                    <a:pt x="9352571" y="4496376"/>
                  </a:lnTo>
                  <a:lnTo>
                    <a:pt x="9125470" y="4494181"/>
                  </a:lnTo>
                  <a:lnTo>
                    <a:pt x="8887850" y="4487225"/>
                  </a:lnTo>
                  <a:lnTo>
                    <a:pt x="8639008" y="4475134"/>
                  </a:lnTo>
                  <a:lnTo>
                    <a:pt x="8378335" y="4457533"/>
                  </a:lnTo>
                  <a:lnTo>
                    <a:pt x="8105195" y="4434051"/>
                  </a:lnTo>
                  <a:lnTo>
                    <a:pt x="7818954" y="4404315"/>
                  </a:lnTo>
                  <a:lnTo>
                    <a:pt x="7518979" y="4367951"/>
                  </a:lnTo>
                  <a:lnTo>
                    <a:pt x="7139986" y="4315040"/>
                  </a:lnTo>
                  <a:lnTo>
                    <a:pt x="6739207" y="4251403"/>
                  </a:lnTo>
                  <a:lnTo>
                    <a:pt x="6315545" y="4176396"/>
                  </a:lnTo>
                  <a:lnTo>
                    <a:pt x="5790891" y="4073657"/>
                  </a:lnTo>
                  <a:lnTo>
                    <a:pt x="5231860" y="3953539"/>
                  </a:lnTo>
                  <a:lnTo>
                    <a:pt x="4441625" y="3776037"/>
                  </a:lnTo>
                  <a:lnTo>
                    <a:pt x="3920863" y="3668963"/>
                  </a:lnTo>
                  <a:lnTo>
                    <a:pt x="3415218" y="3574497"/>
                  </a:lnTo>
                  <a:lnTo>
                    <a:pt x="2969906" y="3499623"/>
                  </a:lnTo>
                  <a:lnTo>
                    <a:pt x="2530961" y="3433779"/>
                  </a:lnTo>
                  <a:lnTo>
                    <a:pt x="2095602" y="3376404"/>
                  </a:lnTo>
                  <a:lnTo>
                    <a:pt x="1612688" y="3321907"/>
                  </a:lnTo>
                  <a:lnTo>
                    <a:pt x="1126945" y="3276407"/>
                  </a:lnTo>
                  <a:lnTo>
                    <a:pt x="634555" y="3239135"/>
                  </a:lnTo>
                  <a:lnTo>
                    <a:pt x="123992" y="3209798"/>
                  </a:lnTo>
                  <a:lnTo>
                    <a:pt x="123992" y="123951"/>
                  </a:lnTo>
                  <a:lnTo>
                    <a:pt x="12192000" y="123951"/>
                  </a:lnTo>
                  <a:lnTo>
                    <a:pt x="12192000" y="0"/>
                  </a:lnTo>
                  <a:close/>
                </a:path>
                <a:path w="12192000" h="6858000">
                  <a:moveTo>
                    <a:pt x="12192000" y="123951"/>
                  </a:moveTo>
                  <a:lnTo>
                    <a:pt x="12068048" y="123951"/>
                  </a:lnTo>
                  <a:lnTo>
                    <a:pt x="12068048" y="4188332"/>
                  </a:lnTo>
                  <a:lnTo>
                    <a:pt x="11364719" y="4307753"/>
                  </a:lnTo>
                  <a:lnTo>
                    <a:pt x="10961844" y="4373081"/>
                  </a:lnTo>
                  <a:lnTo>
                    <a:pt x="10733086" y="4405370"/>
                  </a:lnTo>
                  <a:lnTo>
                    <a:pt x="10528705" y="4430429"/>
                  </a:lnTo>
                  <a:lnTo>
                    <a:pt x="10351695" y="4448973"/>
                  </a:lnTo>
                  <a:lnTo>
                    <a:pt x="10167926" y="4464993"/>
                  </a:lnTo>
                  <a:lnTo>
                    <a:pt x="9976763" y="4478117"/>
                  </a:lnTo>
                  <a:lnTo>
                    <a:pt x="9777573" y="4487971"/>
                  </a:lnTo>
                  <a:lnTo>
                    <a:pt x="9569693" y="4494182"/>
                  </a:lnTo>
                  <a:lnTo>
                    <a:pt x="9352571" y="4496376"/>
                  </a:lnTo>
                  <a:lnTo>
                    <a:pt x="12192000" y="4496376"/>
                  </a:lnTo>
                  <a:lnTo>
                    <a:pt x="12192000" y="1239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444" y="0"/>
              <a:ext cx="12068556" cy="6857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3363595" cy="6858000"/>
            </a:xfrm>
            <a:custGeom>
              <a:avLst/>
              <a:gdLst/>
              <a:ahLst/>
              <a:cxnLst/>
              <a:rect l="l" t="t" r="r" b="b"/>
              <a:pathLst>
                <a:path w="3363595" h="6858000">
                  <a:moveTo>
                    <a:pt x="336346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363467" y="6858000"/>
                  </a:lnTo>
                  <a:lnTo>
                    <a:pt x="3363467" y="0"/>
                  </a:lnTo>
                  <a:close/>
                </a:path>
              </a:pathLst>
            </a:custGeom>
            <a:solidFill>
              <a:srgbClr val="1D77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47971" y="6150864"/>
            <a:ext cx="6583680" cy="586740"/>
          </a:xfrm>
          <a:prstGeom prst="rect">
            <a:avLst/>
          </a:prstGeom>
          <a:solidFill>
            <a:srgbClr val="EB1C23"/>
          </a:solidFill>
        </p:spPr>
        <p:txBody>
          <a:bodyPr vert="horz" wrap="square" lIns="0" tIns="91440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720"/>
              </a:spcBef>
            </a:pPr>
            <a:r>
              <a:rPr sz="2400" b="1" spc="-110" dirty="0">
                <a:latin typeface="Arial"/>
                <a:cs typeface="Arial"/>
              </a:rPr>
              <a:t>SALVADOR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–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70" dirty="0">
                <a:latin typeface="Arial"/>
                <a:cs typeface="Arial"/>
              </a:rPr>
              <a:t>CIDADE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114" dirty="0">
                <a:latin typeface="Arial"/>
                <a:cs typeface="Arial"/>
              </a:rPr>
              <a:t>CANDIDATA</a:t>
            </a:r>
            <a:r>
              <a:rPr sz="2400" b="1" spc="-13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2026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9915" y="105155"/>
            <a:ext cx="5777865" cy="6539865"/>
            <a:chOff x="89915" y="105155"/>
            <a:chExt cx="5777865" cy="653986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707" y="5836920"/>
              <a:ext cx="2665476" cy="8077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9915" y="105155"/>
              <a:ext cx="5777865" cy="2593975"/>
            </a:xfrm>
            <a:custGeom>
              <a:avLst/>
              <a:gdLst/>
              <a:ahLst/>
              <a:cxnLst/>
              <a:rect l="l" t="t" r="r" b="b"/>
              <a:pathLst>
                <a:path w="5777865" h="2593975">
                  <a:moveTo>
                    <a:pt x="5725414" y="0"/>
                  </a:moveTo>
                  <a:lnTo>
                    <a:pt x="182168" y="150622"/>
                  </a:lnTo>
                  <a:lnTo>
                    <a:pt x="0" y="1204849"/>
                  </a:lnTo>
                  <a:lnTo>
                    <a:pt x="182168" y="2510155"/>
                  </a:lnTo>
                  <a:lnTo>
                    <a:pt x="1223137" y="2493391"/>
                  </a:lnTo>
                  <a:lnTo>
                    <a:pt x="1873758" y="2560320"/>
                  </a:lnTo>
                  <a:lnTo>
                    <a:pt x="3227070" y="2459990"/>
                  </a:lnTo>
                  <a:lnTo>
                    <a:pt x="3530806" y="2467001"/>
                  </a:lnTo>
                  <a:lnTo>
                    <a:pt x="3651988" y="2470429"/>
                  </a:lnTo>
                  <a:lnTo>
                    <a:pt x="3775274" y="2474679"/>
                  </a:lnTo>
                  <a:lnTo>
                    <a:pt x="3835459" y="2477144"/>
                  </a:lnTo>
                  <a:lnTo>
                    <a:pt x="3893473" y="2479854"/>
                  </a:lnTo>
                  <a:lnTo>
                    <a:pt x="3948418" y="2482820"/>
                  </a:lnTo>
                  <a:lnTo>
                    <a:pt x="3999394" y="2486057"/>
                  </a:lnTo>
                  <a:lnTo>
                    <a:pt x="4045502" y="2489576"/>
                  </a:lnTo>
                  <a:lnTo>
                    <a:pt x="4085844" y="2493391"/>
                  </a:lnTo>
                  <a:lnTo>
                    <a:pt x="4138229" y="2500826"/>
                  </a:lnTo>
                  <a:lnTo>
                    <a:pt x="4241667" y="2519697"/>
                  </a:lnTo>
                  <a:lnTo>
                    <a:pt x="4294124" y="2526919"/>
                  </a:lnTo>
                  <a:lnTo>
                    <a:pt x="4363652" y="2533605"/>
                  </a:lnTo>
                  <a:lnTo>
                    <a:pt x="4420818" y="2538240"/>
                  </a:lnTo>
                  <a:lnTo>
                    <a:pt x="4469539" y="2541194"/>
                  </a:lnTo>
                  <a:lnTo>
                    <a:pt x="4513735" y="2542843"/>
                  </a:lnTo>
                  <a:lnTo>
                    <a:pt x="4557325" y="2543558"/>
                  </a:lnTo>
                  <a:lnTo>
                    <a:pt x="4658360" y="2543683"/>
                  </a:lnTo>
                  <a:lnTo>
                    <a:pt x="5621274" y="2593848"/>
                  </a:lnTo>
                  <a:lnTo>
                    <a:pt x="5621274" y="1087755"/>
                  </a:lnTo>
                  <a:lnTo>
                    <a:pt x="5777484" y="384937"/>
                  </a:lnTo>
                  <a:lnTo>
                    <a:pt x="5725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2163" y="845819"/>
              <a:ext cx="3332988" cy="156210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8337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100"/>
              </a:spcBef>
            </a:pPr>
            <a:r>
              <a:rPr sz="2400" b="0" spc="55" dirty="0">
                <a:solidFill>
                  <a:srgbClr val="666666"/>
                </a:solidFill>
                <a:latin typeface="Arial"/>
                <a:cs typeface="Arial"/>
              </a:rPr>
              <a:t>35º</a:t>
            </a:r>
            <a:r>
              <a:rPr sz="2400" b="0" spc="-9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2400" b="0" spc="-30" dirty="0">
                <a:solidFill>
                  <a:srgbClr val="666666"/>
                </a:solidFill>
                <a:latin typeface="Arial"/>
                <a:cs typeface="Arial"/>
              </a:rPr>
              <a:t>Congresso</a:t>
            </a:r>
            <a:r>
              <a:rPr sz="2400" b="0" spc="-10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666666"/>
                </a:solidFill>
                <a:latin typeface="Arial"/>
                <a:cs typeface="Arial"/>
              </a:rPr>
              <a:t>Brasileiro</a:t>
            </a:r>
            <a:r>
              <a:rPr sz="2400" b="0" spc="-9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2400" b="0" spc="-45" dirty="0">
                <a:solidFill>
                  <a:srgbClr val="666666"/>
                </a:solidFill>
                <a:latin typeface="Arial"/>
                <a:cs typeface="Arial"/>
              </a:rPr>
              <a:t>de</a:t>
            </a:r>
            <a:r>
              <a:rPr sz="2400" b="0" spc="-9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2400" b="0" spc="-10" dirty="0">
                <a:solidFill>
                  <a:srgbClr val="666666"/>
                </a:solidFill>
                <a:latin typeface="Arial"/>
                <a:cs typeface="Arial"/>
              </a:rPr>
              <a:t>Patologia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060" y="3081527"/>
            <a:ext cx="3229355" cy="21534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69976"/>
              <a:ext cx="205740" cy="609600"/>
            </a:xfrm>
            <a:custGeom>
              <a:avLst/>
              <a:gdLst/>
              <a:ahLst/>
              <a:cxnLst/>
              <a:rect l="l" t="t" r="r" b="b"/>
              <a:pathLst>
                <a:path w="205740" h="609600">
                  <a:moveTo>
                    <a:pt x="205740" y="0"/>
                  </a:moveTo>
                  <a:lnTo>
                    <a:pt x="0" y="0"/>
                  </a:lnTo>
                  <a:lnTo>
                    <a:pt x="0" y="609600"/>
                  </a:lnTo>
                  <a:lnTo>
                    <a:pt x="205740" y="609600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9130" y="231139"/>
            <a:ext cx="4052570" cy="1154430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 marR="5080">
              <a:lnSpc>
                <a:spcPct val="68200"/>
              </a:lnSpc>
              <a:spcBef>
                <a:spcPts val="1780"/>
              </a:spcBef>
            </a:pPr>
            <a:r>
              <a:rPr sz="4400" dirty="0"/>
              <a:t>Pontos</a:t>
            </a:r>
            <a:r>
              <a:rPr sz="4400" spc="-180" dirty="0"/>
              <a:t> </a:t>
            </a:r>
            <a:r>
              <a:rPr sz="4400" spc="-10" dirty="0"/>
              <a:t>turísticos, </a:t>
            </a:r>
            <a:r>
              <a:rPr sz="4400" dirty="0"/>
              <a:t>praias</a:t>
            </a:r>
            <a:r>
              <a:rPr sz="4400" spc="-65" dirty="0"/>
              <a:t> </a:t>
            </a:r>
            <a:r>
              <a:rPr sz="4400" dirty="0"/>
              <a:t>e</a:t>
            </a:r>
            <a:r>
              <a:rPr sz="4400" spc="-65" dirty="0"/>
              <a:t> </a:t>
            </a:r>
            <a:r>
              <a:rPr sz="4400" spc="-10" dirty="0"/>
              <a:t>hotelaria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1838960" y="1858772"/>
            <a:ext cx="3207385" cy="94996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3200"/>
              </a:lnSpc>
              <a:spcBef>
                <a:spcPts val="385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410</a:t>
            </a:r>
            <a:r>
              <a:rPr sz="14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opções</a:t>
            </a:r>
            <a:r>
              <a:rPr sz="14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4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hospedagem Aproximadamente</a:t>
            </a:r>
            <a:r>
              <a:rPr sz="1400" b="1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40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mil</a:t>
            </a:r>
            <a:r>
              <a:rPr sz="14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leitos</a:t>
            </a:r>
            <a:r>
              <a:rPr sz="14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disponíveis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Stella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Maris,</a:t>
            </a:r>
            <a:r>
              <a:rPr sz="14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Itapuã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ts val="1260"/>
              </a:lnSpc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Caminhos</a:t>
            </a:r>
            <a:r>
              <a:rPr sz="1400" b="1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das</a:t>
            </a:r>
            <a:r>
              <a:rPr sz="14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Árvores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ts val="1535"/>
              </a:lnSpc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Barra,</a:t>
            </a:r>
            <a:r>
              <a:rPr sz="14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Ondina</a:t>
            </a:r>
            <a:r>
              <a:rPr sz="14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14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Rio</a:t>
            </a:r>
            <a:r>
              <a:rPr sz="14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Vermelho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38960" y="3215386"/>
            <a:ext cx="2298065" cy="112839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1003300">
              <a:lnSpc>
                <a:spcPct val="83200"/>
              </a:lnSpc>
              <a:spcBef>
                <a:spcPts val="385"/>
              </a:spcBef>
            </a:pP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Pelourinho Elevador Lacerda Mercado Modelo</a:t>
            </a:r>
            <a:endParaRPr sz="1400">
              <a:latin typeface="Carlito"/>
              <a:cs typeface="Carlito"/>
            </a:endParaRPr>
          </a:p>
          <a:p>
            <a:pPr marL="12700" marR="5080">
              <a:lnSpc>
                <a:spcPts val="1390"/>
              </a:lnSpc>
              <a:spcBef>
                <a:spcPts val="10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Igreja</a:t>
            </a:r>
            <a:r>
              <a:rPr sz="14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Nosso</a:t>
            </a:r>
            <a:r>
              <a:rPr sz="14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Senhor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4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Bonfim Forte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São</a:t>
            </a:r>
            <a:r>
              <a:rPr sz="14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Marcelo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ts val="1410"/>
              </a:lnSpc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Lagoa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4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Abaeté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38960" y="4671186"/>
            <a:ext cx="1760855" cy="112839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28575">
              <a:lnSpc>
                <a:spcPts val="1390"/>
              </a:lnSpc>
              <a:spcBef>
                <a:spcPts val="390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Praia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Porto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da</a:t>
            </a:r>
            <a:r>
              <a:rPr sz="14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rlito"/>
                <a:cs typeface="Carlito"/>
              </a:rPr>
              <a:t>Barra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Praia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da</a:t>
            </a:r>
            <a:r>
              <a:rPr sz="14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Ribeira</a:t>
            </a:r>
            <a:endParaRPr sz="1400">
              <a:latin typeface="Carlito"/>
              <a:cs typeface="Carlito"/>
            </a:endParaRPr>
          </a:p>
          <a:p>
            <a:pPr marL="12700" marR="5080">
              <a:lnSpc>
                <a:spcPct val="83300"/>
              </a:lnSpc>
              <a:spcBef>
                <a:spcPts val="10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Praia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da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Paciência</a:t>
            </a:r>
            <a:r>
              <a:rPr sz="1400" b="1" spc="5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Praia</a:t>
            </a:r>
            <a:r>
              <a:rPr sz="14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4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Jardim</a:t>
            </a:r>
            <a:r>
              <a:rPr sz="1400" b="1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4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rlito"/>
                <a:cs typeface="Carlito"/>
              </a:rPr>
              <a:t>Alah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Praia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Itapuã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ts val="1405"/>
              </a:lnSpc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Praia</a:t>
            </a:r>
            <a:r>
              <a:rPr sz="14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4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Stella</a:t>
            </a:r>
            <a:r>
              <a:rPr sz="14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Maris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88592" y="1949195"/>
            <a:ext cx="71755" cy="3609340"/>
          </a:xfrm>
          <a:custGeom>
            <a:avLst/>
            <a:gdLst/>
            <a:ahLst/>
            <a:cxnLst/>
            <a:rect l="l" t="t" r="r" b="b"/>
            <a:pathLst>
              <a:path w="71755" h="3609340">
                <a:moveTo>
                  <a:pt x="71628" y="3535680"/>
                </a:moveTo>
                <a:lnTo>
                  <a:pt x="0" y="3535680"/>
                </a:lnTo>
                <a:lnTo>
                  <a:pt x="0" y="3608832"/>
                </a:lnTo>
                <a:lnTo>
                  <a:pt x="71628" y="3608832"/>
                </a:lnTo>
                <a:lnTo>
                  <a:pt x="71628" y="3535680"/>
                </a:lnTo>
                <a:close/>
              </a:path>
              <a:path w="71755" h="3609340">
                <a:moveTo>
                  <a:pt x="71628" y="3352800"/>
                </a:moveTo>
                <a:lnTo>
                  <a:pt x="0" y="3352800"/>
                </a:lnTo>
                <a:lnTo>
                  <a:pt x="0" y="3424428"/>
                </a:lnTo>
                <a:lnTo>
                  <a:pt x="71628" y="3424428"/>
                </a:lnTo>
                <a:lnTo>
                  <a:pt x="71628" y="3352800"/>
                </a:lnTo>
                <a:close/>
              </a:path>
              <a:path w="71755" h="3609340">
                <a:moveTo>
                  <a:pt x="71628" y="3169920"/>
                </a:moveTo>
                <a:lnTo>
                  <a:pt x="0" y="3169920"/>
                </a:lnTo>
                <a:lnTo>
                  <a:pt x="0" y="3241548"/>
                </a:lnTo>
                <a:lnTo>
                  <a:pt x="71628" y="3241548"/>
                </a:lnTo>
                <a:lnTo>
                  <a:pt x="71628" y="3169920"/>
                </a:lnTo>
                <a:close/>
              </a:path>
              <a:path w="71755" h="3609340">
                <a:moveTo>
                  <a:pt x="71628" y="3006852"/>
                </a:moveTo>
                <a:lnTo>
                  <a:pt x="0" y="3006852"/>
                </a:lnTo>
                <a:lnTo>
                  <a:pt x="0" y="3078480"/>
                </a:lnTo>
                <a:lnTo>
                  <a:pt x="71628" y="3078480"/>
                </a:lnTo>
                <a:lnTo>
                  <a:pt x="71628" y="3006852"/>
                </a:lnTo>
                <a:close/>
              </a:path>
              <a:path w="71755" h="3609340">
                <a:moveTo>
                  <a:pt x="71628" y="2808744"/>
                </a:moveTo>
                <a:lnTo>
                  <a:pt x="0" y="2808744"/>
                </a:lnTo>
                <a:lnTo>
                  <a:pt x="0" y="2880360"/>
                </a:lnTo>
                <a:lnTo>
                  <a:pt x="71628" y="2880360"/>
                </a:lnTo>
                <a:lnTo>
                  <a:pt x="71628" y="2808744"/>
                </a:lnTo>
                <a:close/>
              </a:path>
              <a:path w="71755" h="3609340">
                <a:moveTo>
                  <a:pt x="71628" y="2266200"/>
                </a:moveTo>
                <a:lnTo>
                  <a:pt x="0" y="2266200"/>
                </a:lnTo>
                <a:lnTo>
                  <a:pt x="0" y="2339340"/>
                </a:lnTo>
                <a:lnTo>
                  <a:pt x="71628" y="2339340"/>
                </a:lnTo>
                <a:lnTo>
                  <a:pt x="71628" y="2266200"/>
                </a:lnTo>
                <a:close/>
              </a:path>
              <a:path w="71755" h="3609340">
                <a:moveTo>
                  <a:pt x="71628" y="2086368"/>
                </a:moveTo>
                <a:lnTo>
                  <a:pt x="0" y="2086368"/>
                </a:lnTo>
                <a:lnTo>
                  <a:pt x="0" y="2157984"/>
                </a:lnTo>
                <a:lnTo>
                  <a:pt x="71628" y="2157984"/>
                </a:lnTo>
                <a:lnTo>
                  <a:pt x="71628" y="2086368"/>
                </a:lnTo>
                <a:close/>
              </a:path>
              <a:path w="71755" h="3609340">
                <a:moveTo>
                  <a:pt x="71628" y="1906536"/>
                </a:moveTo>
                <a:lnTo>
                  <a:pt x="0" y="1906536"/>
                </a:lnTo>
                <a:lnTo>
                  <a:pt x="0" y="1978152"/>
                </a:lnTo>
                <a:lnTo>
                  <a:pt x="71628" y="1978152"/>
                </a:lnTo>
                <a:lnTo>
                  <a:pt x="71628" y="1906536"/>
                </a:lnTo>
                <a:close/>
              </a:path>
              <a:path w="71755" h="3609340">
                <a:moveTo>
                  <a:pt x="71628" y="1726704"/>
                </a:moveTo>
                <a:lnTo>
                  <a:pt x="0" y="1726704"/>
                </a:lnTo>
                <a:lnTo>
                  <a:pt x="0" y="1798320"/>
                </a:lnTo>
                <a:lnTo>
                  <a:pt x="71628" y="1798320"/>
                </a:lnTo>
                <a:lnTo>
                  <a:pt x="71628" y="1726704"/>
                </a:lnTo>
                <a:close/>
              </a:path>
              <a:path w="71755" h="3609340">
                <a:moveTo>
                  <a:pt x="71628" y="1545336"/>
                </a:moveTo>
                <a:lnTo>
                  <a:pt x="0" y="1545336"/>
                </a:lnTo>
                <a:lnTo>
                  <a:pt x="0" y="1618500"/>
                </a:lnTo>
                <a:lnTo>
                  <a:pt x="71628" y="1618500"/>
                </a:lnTo>
                <a:lnTo>
                  <a:pt x="71628" y="1545336"/>
                </a:lnTo>
                <a:close/>
              </a:path>
              <a:path w="71755" h="3609340">
                <a:moveTo>
                  <a:pt x="71628" y="1365504"/>
                </a:moveTo>
                <a:lnTo>
                  <a:pt x="0" y="1365504"/>
                </a:lnTo>
                <a:lnTo>
                  <a:pt x="0" y="1437132"/>
                </a:lnTo>
                <a:lnTo>
                  <a:pt x="71628" y="1437132"/>
                </a:lnTo>
                <a:lnTo>
                  <a:pt x="71628" y="1365504"/>
                </a:lnTo>
                <a:close/>
              </a:path>
              <a:path w="71755" h="3609340">
                <a:moveTo>
                  <a:pt x="71628" y="728484"/>
                </a:moveTo>
                <a:lnTo>
                  <a:pt x="0" y="728484"/>
                </a:lnTo>
                <a:lnTo>
                  <a:pt x="0" y="800100"/>
                </a:lnTo>
                <a:lnTo>
                  <a:pt x="71628" y="800100"/>
                </a:lnTo>
                <a:lnTo>
                  <a:pt x="71628" y="728484"/>
                </a:lnTo>
                <a:close/>
              </a:path>
              <a:path w="71755" h="3609340">
                <a:moveTo>
                  <a:pt x="71628" y="545592"/>
                </a:moveTo>
                <a:lnTo>
                  <a:pt x="0" y="545592"/>
                </a:lnTo>
                <a:lnTo>
                  <a:pt x="0" y="618744"/>
                </a:lnTo>
                <a:lnTo>
                  <a:pt x="71628" y="618744"/>
                </a:lnTo>
                <a:lnTo>
                  <a:pt x="71628" y="545592"/>
                </a:lnTo>
                <a:close/>
              </a:path>
              <a:path w="71755" h="3609340">
                <a:moveTo>
                  <a:pt x="71628" y="364236"/>
                </a:moveTo>
                <a:lnTo>
                  <a:pt x="0" y="364236"/>
                </a:lnTo>
                <a:lnTo>
                  <a:pt x="0" y="435864"/>
                </a:lnTo>
                <a:lnTo>
                  <a:pt x="71628" y="435864"/>
                </a:lnTo>
                <a:lnTo>
                  <a:pt x="71628" y="364236"/>
                </a:lnTo>
                <a:close/>
              </a:path>
              <a:path w="71755" h="3609340">
                <a:moveTo>
                  <a:pt x="71628" y="181356"/>
                </a:moveTo>
                <a:lnTo>
                  <a:pt x="0" y="181356"/>
                </a:lnTo>
                <a:lnTo>
                  <a:pt x="0" y="254508"/>
                </a:lnTo>
                <a:lnTo>
                  <a:pt x="71628" y="254508"/>
                </a:lnTo>
                <a:lnTo>
                  <a:pt x="71628" y="181356"/>
                </a:lnTo>
                <a:close/>
              </a:path>
              <a:path w="71755" h="3609340">
                <a:moveTo>
                  <a:pt x="71628" y="0"/>
                </a:moveTo>
                <a:lnTo>
                  <a:pt x="0" y="0"/>
                </a:lnTo>
                <a:lnTo>
                  <a:pt x="0" y="71628"/>
                </a:lnTo>
                <a:lnTo>
                  <a:pt x="71628" y="71628"/>
                </a:lnTo>
                <a:lnTo>
                  <a:pt x="71628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3183" y="2244344"/>
            <a:ext cx="902335" cy="55435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410209">
              <a:lnSpc>
                <a:spcPts val="2000"/>
              </a:lnSpc>
              <a:spcBef>
                <a:spcPts val="300"/>
              </a:spcBef>
            </a:pPr>
            <a:r>
              <a:rPr sz="1800" b="1" spc="-20" dirty="0">
                <a:solidFill>
                  <a:srgbClr val="FFFFFF"/>
                </a:solidFill>
                <a:latin typeface="Carlito"/>
                <a:cs typeface="Carlito"/>
              </a:rPr>
              <a:t>Zona </a:t>
            </a:r>
            <a:r>
              <a:rPr sz="1800" b="1" spc="-10" dirty="0">
                <a:solidFill>
                  <a:srgbClr val="FFFFFF"/>
                </a:solidFill>
                <a:latin typeface="Carlito"/>
                <a:cs typeface="Carlito"/>
              </a:rPr>
              <a:t>Hoteleira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6354" y="3768344"/>
            <a:ext cx="1137920" cy="55435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287655">
              <a:lnSpc>
                <a:spcPts val="2000"/>
              </a:lnSpc>
              <a:spcBef>
                <a:spcPts val="300"/>
              </a:spcBef>
            </a:pPr>
            <a:r>
              <a:rPr sz="1800" b="1" spc="-20" dirty="0">
                <a:solidFill>
                  <a:srgbClr val="FFFFFF"/>
                </a:solidFill>
                <a:latin typeface="Carlito"/>
                <a:cs typeface="Carlito"/>
              </a:rPr>
              <a:t>Atrações </a:t>
            </a: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800" b="1" spc="-10" dirty="0">
                <a:solidFill>
                  <a:srgbClr val="FFFFFF"/>
                </a:solidFill>
                <a:latin typeface="Carlito"/>
                <a:cs typeface="Carlito"/>
              </a:rPr>
              <a:t> Salvador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9812" y="5301741"/>
            <a:ext cx="596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rlito"/>
                <a:cs typeface="Carlito"/>
              </a:rPr>
              <a:t>Praias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98219" y="1866900"/>
            <a:ext cx="762000" cy="3869690"/>
            <a:chOff x="998219" y="1866900"/>
            <a:chExt cx="762000" cy="386969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319" y="4788407"/>
              <a:ext cx="448056" cy="4480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8219" y="3226308"/>
              <a:ext cx="486156" cy="4846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8135" y="1866900"/>
              <a:ext cx="382524" cy="38252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688591" y="5663184"/>
              <a:ext cx="71755" cy="73660"/>
            </a:xfrm>
            <a:custGeom>
              <a:avLst/>
              <a:gdLst/>
              <a:ahLst/>
              <a:cxnLst/>
              <a:rect l="l" t="t" r="r" b="b"/>
              <a:pathLst>
                <a:path w="71755" h="73660">
                  <a:moveTo>
                    <a:pt x="71627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71627" y="73151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931142" y="150409"/>
            <a:ext cx="165735" cy="8667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z="1100" spc="-10" dirty="0">
                <a:solidFill>
                  <a:srgbClr val="FFFFFF"/>
                </a:solidFill>
                <a:latin typeface="Carlito"/>
                <a:cs typeface="Carlito"/>
              </a:rPr>
              <a:t>Praia</a:t>
            </a:r>
            <a:r>
              <a:rPr sz="11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100" spc="-10" dirty="0">
                <a:solidFill>
                  <a:srgbClr val="FFFFFF"/>
                </a:solidFill>
                <a:latin typeface="Carlito"/>
                <a:cs typeface="Carlito"/>
              </a:rPr>
              <a:t> Itapuã</a:t>
            </a:r>
            <a:endParaRPr sz="11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369936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34655" y="3511293"/>
              <a:ext cx="4657344" cy="33465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4655" y="0"/>
              <a:ext cx="4655820" cy="3346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923" y="6114288"/>
              <a:ext cx="2517648" cy="5867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91285" y="6163767"/>
            <a:ext cx="1240790" cy="48387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065" marR="5080" indent="-2540" algn="ctr">
              <a:lnSpc>
                <a:spcPct val="59300"/>
              </a:lnSpc>
              <a:spcBef>
                <a:spcPts val="785"/>
              </a:spcBef>
            </a:pP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Catedral</a:t>
            </a:r>
            <a:r>
              <a:rPr sz="14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Basílica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4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São</a:t>
            </a:r>
            <a:r>
              <a:rPr sz="14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Francisco</a:t>
            </a:r>
            <a:endParaRPr sz="1400">
              <a:latin typeface="Carlito"/>
              <a:cs typeface="Carlito"/>
            </a:endParaRPr>
          </a:p>
          <a:p>
            <a:pPr algn="ctr">
              <a:lnSpc>
                <a:spcPts val="925"/>
              </a:lnSpc>
            </a:pPr>
            <a:r>
              <a:rPr sz="1050" dirty="0">
                <a:solidFill>
                  <a:srgbClr val="FFFFFF"/>
                </a:solidFill>
                <a:latin typeface="Carlito"/>
                <a:cs typeface="Carlito"/>
              </a:rPr>
              <a:t>Visitação:</a:t>
            </a:r>
            <a:r>
              <a:rPr sz="105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50" dirty="0">
                <a:solidFill>
                  <a:srgbClr val="FFFFFF"/>
                </a:solidFill>
                <a:latin typeface="Carlito"/>
                <a:cs typeface="Carlito"/>
              </a:rPr>
              <a:t>R$</a:t>
            </a:r>
            <a:r>
              <a:rPr sz="105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Carlito"/>
                <a:cs typeface="Carlito"/>
              </a:rPr>
              <a:t>5,00</a:t>
            </a:r>
            <a:endParaRPr sz="105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95656" y="2609088"/>
            <a:ext cx="9471660" cy="3923029"/>
            <a:chOff x="295656" y="2609088"/>
            <a:chExt cx="9471660" cy="3923029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56" y="6274308"/>
              <a:ext cx="259079" cy="2575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61148" y="2609088"/>
              <a:ext cx="2106168" cy="58673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447278" y="2642997"/>
            <a:ext cx="988060" cy="48387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9685" marR="11430" algn="ctr">
              <a:lnSpc>
                <a:spcPct val="59300"/>
              </a:lnSpc>
              <a:spcBef>
                <a:spcPts val="785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Igreja</a:t>
            </a:r>
            <a:r>
              <a:rPr sz="14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4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rlito"/>
                <a:cs typeface="Carlito"/>
              </a:rPr>
              <a:t>São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Francisco</a:t>
            </a:r>
            <a:endParaRPr sz="1400">
              <a:latin typeface="Carlito"/>
              <a:cs typeface="Carlito"/>
            </a:endParaRPr>
          </a:p>
          <a:p>
            <a:pPr algn="ctr">
              <a:lnSpc>
                <a:spcPts val="925"/>
              </a:lnSpc>
            </a:pPr>
            <a:r>
              <a:rPr sz="1050" dirty="0">
                <a:solidFill>
                  <a:srgbClr val="FFFFFF"/>
                </a:solidFill>
                <a:latin typeface="Carlito"/>
                <a:cs typeface="Carlito"/>
              </a:rPr>
              <a:t>Visitação:</a:t>
            </a:r>
            <a:r>
              <a:rPr sz="105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50" dirty="0">
                <a:solidFill>
                  <a:srgbClr val="FFFFFF"/>
                </a:solidFill>
                <a:latin typeface="Carlito"/>
                <a:cs typeface="Carlito"/>
              </a:rPr>
              <a:t>R$</a:t>
            </a:r>
            <a:r>
              <a:rPr sz="105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Carlito"/>
                <a:cs typeface="Carlito"/>
              </a:rPr>
              <a:t>5,00</a:t>
            </a:r>
            <a:endParaRPr sz="105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612380" y="2772155"/>
            <a:ext cx="2517775" cy="4006850"/>
            <a:chOff x="7612380" y="2772155"/>
            <a:chExt cx="2517775" cy="400685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5448" y="2772155"/>
              <a:ext cx="259079" cy="2590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12380" y="6192010"/>
              <a:ext cx="2517648" cy="58673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406510" y="6281115"/>
            <a:ext cx="1496060" cy="36639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366395" marR="5080" indent="-354330">
              <a:lnSpc>
                <a:spcPct val="59300"/>
              </a:lnSpc>
              <a:spcBef>
                <a:spcPts val="785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Igreja</a:t>
            </a:r>
            <a:r>
              <a:rPr sz="14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Nosso</a:t>
            </a:r>
            <a:r>
              <a:rPr sz="14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Senhor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4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Bonfim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54111" y="6352032"/>
            <a:ext cx="259079" cy="2575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" y="0"/>
            <a:ext cx="7394447" cy="447141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9604" y="0"/>
            <a:ext cx="4689348" cy="22280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99604" y="2324100"/>
            <a:ext cx="4683125" cy="2133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565902"/>
            <a:ext cx="4623815" cy="22920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13732" y="4565901"/>
            <a:ext cx="7463027" cy="22920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4215" y="152400"/>
            <a:ext cx="2106168" cy="58521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33729" y="243332"/>
            <a:ext cx="1275715" cy="358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9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Casa</a:t>
            </a:r>
            <a:r>
              <a:rPr sz="14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 Carnaval</a:t>
            </a:r>
            <a:endParaRPr sz="1400">
              <a:latin typeface="Carlito"/>
              <a:cs typeface="Carlito"/>
            </a:endParaRPr>
          </a:p>
          <a:p>
            <a:pPr algn="ctr">
              <a:lnSpc>
                <a:spcPts val="1130"/>
              </a:lnSpc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Visitação:</a:t>
            </a:r>
            <a:r>
              <a:rPr sz="11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R$</a:t>
            </a:r>
            <a:r>
              <a:rPr sz="1100" spc="-20" dirty="0">
                <a:solidFill>
                  <a:srgbClr val="FFFFFF"/>
                </a:solidFill>
                <a:latin typeface="Carlito"/>
                <a:cs typeface="Carlito"/>
              </a:rPr>
              <a:t> 30,00</a:t>
            </a:r>
            <a:endParaRPr sz="1100">
              <a:latin typeface="Carlito"/>
              <a:cs typeface="Carlito"/>
            </a:endParaRPr>
          </a:p>
        </p:txBody>
      </p:sp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18515" y="315468"/>
            <a:ext cx="259079" cy="25907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00188" y="155447"/>
            <a:ext cx="2106168" cy="58673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297926" y="307339"/>
            <a:ext cx="12325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Casa</a:t>
            </a:r>
            <a:r>
              <a:rPr sz="14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 Olodum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14488" y="318515"/>
            <a:ext cx="259079" cy="25907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69707" y="2433827"/>
            <a:ext cx="2104644" cy="58673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429625" y="2508631"/>
            <a:ext cx="838200" cy="36639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 indent="89535">
              <a:lnSpc>
                <a:spcPct val="59300"/>
              </a:lnSpc>
              <a:spcBef>
                <a:spcPts val="785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Largo</a:t>
            </a:r>
            <a:r>
              <a:rPr sz="1400" b="1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rlito"/>
                <a:cs typeface="Carlito"/>
              </a:rPr>
              <a:t>do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Pelourinho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82483" y="2598420"/>
            <a:ext cx="259079" cy="25907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828" y="6150864"/>
            <a:ext cx="2106168" cy="58673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834034" y="6225336"/>
            <a:ext cx="1252855" cy="36639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 indent="172085">
              <a:lnSpc>
                <a:spcPct val="59300"/>
              </a:lnSpc>
              <a:spcBef>
                <a:spcPts val="785"/>
              </a:spcBef>
            </a:pP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Capoeira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rlito"/>
                <a:cs typeface="Carlito"/>
              </a:rPr>
              <a:t>no </a:t>
            </a:r>
            <a:r>
              <a:rPr sz="1400" b="1" spc="-20" dirty="0">
                <a:solidFill>
                  <a:srgbClr val="FFFFFF"/>
                </a:solidFill>
                <a:latin typeface="Carlito"/>
                <a:cs typeface="Carlito"/>
              </a:rPr>
              <a:t>Terreiro</a:t>
            </a:r>
            <a:r>
              <a:rPr sz="14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4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rlito"/>
                <a:cs typeface="Carlito"/>
              </a:rPr>
              <a:t>Jesus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2127" y="6313932"/>
            <a:ext cx="259079" cy="25908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50891" y="6143244"/>
            <a:ext cx="2104643" cy="58521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713603" y="6229908"/>
            <a:ext cx="900430" cy="367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34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Lavagem</a:t>
            </a:r>
            <a:r>
              <a:rPr sz="1400" b="1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endParaRPr sz="1400">
              <a:latin typeface="Carlito"/>
              <a:cs typeface="Carlito"/>
            </a:endParaRPr>
          </a:p>
          <a:p>
            <a:pPr algn="ctr">
              <a:lnSpc>
                <a:spcPts val="1340"/>
              </a:lnSpc>
            </a:pP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Bonfim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63667" y="6306311"/>
            <a:ext cx="259079" cy="2590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8740" y="4572"/>
            <a:ext cx="7033259" cy="41376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1223" y="4206238"/>
            <a:ext cx="6970776" cy="26304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144" y="0"/>
            <a:ext cx="5072380" cy="6858000"/>
            <a:chOff x="9144" y="0"/>
            <a:chExt cx="5072380" cy="6858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" y="0"/>
              <a:ext cx="5071871" cy="68579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5" y="152400"/>
              <a:ext cx="2106168" cy="58521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21537" y="243332"/>
            <a:ext cx="12992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Mercado Modelo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8515" y="315468"/>
            <a:ext cx="259079" cy="25907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9976104" y="6146290"/>
            <a:ext cx="2167255" cy="586740"/>
            <a:chOff x="9976104" y="6146290"/>
            <a:chExt cx="2167255" cy="58674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76104" y="6146290"/>
              <a:ext cx="2167128" cy="58673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93452" y="6309360"/>
              <a:ext cx="266700" cy="2590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519664" y="6115792"/>
            <a:ext cx="161226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R="31115" algn="ctr">
              <a:lnSpc>
                <a:spcPct val="100000"/>
              </a:lnSpc>
              <a:spcBef>
                <a:spcPts val="330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Cidade</a:t>
            </a:r>
            <a:r>
              <a:rPr sz="14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da</a:t>
            </a:r>
            <a:r>
              <a:rPr sz="14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Música</a:t>
            </a:r>
            <a:endParaRPr sz="1400">
              <a:latin typeface="Carlito"/>
              <a:cs typeface="Carlito"/>
            </a:endParaRPr>
          </a:p>
          <a:p>
            <a:pPr marL="536575">
              <a:lnSpc>
                <a:spcPct val="100000"/>
              </a:lnSpc>
              <a:spcBef>
                <a:spcPts val="175"/>
              </a:spcBef>
            </a:pPr>
            <a:r>
              <a:rPr sz="1050" spc="40" dirty="0">
                <a:solidFill>
                  <a:srgbClr val="FFFFFF"/>
                </a:solidFill>
                <a:latin typeface="Arial"/>
                <a:cs typeface="Arial"/>
              </a:rPr>
              <a:t>Visitação: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Inteira:</a:t>
            </a:r>
            <a:r>
              <a:rPr sz="105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R$20</a:t>
            </a:r>
            <a:r>
              <a:rPr sz="10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60" dirty="0">
                <a:solidFill>
                  <a:srgbClr val="FFFFFF"/>
                </a:solidFill>
                <a:latin typeface="Arial"/>
                <a:cs typeface="Arial"/>
              </a:rPr>
              <a:t>/Meia:</a:t>
            </a:r>
            <a:r>
              <a:rPr sz="10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R$10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06583" y="3515867"/>
            <a:ext cx="2106168" cy="58674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0566907" y="3674490"/>
            <a:ext cx="13455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Esportes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Náuticos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11740" y="3681984"/>
            <a:ext cx="257555" cy="2575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0"/>
            <a:ext cx="12184380" cy="6858000"/>
            <a:chOff x="7620" y="0"/>
            <a:chExt cx="12184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88351" y="0"/>
              <a:ext cx="4803648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" y="0"/>
              <a:ext cx="7274052" cy="68579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163" y="6079235"/>
              <a:ext cx="2106168" cy="5867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51128" y="6125972"/>
            <a:ext cx="137033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4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Praia</a:t>
            </a:r>
            <a:r>
              <a:rPr sz="1400" b="1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da</a:t>
            </a:r>
            <a:r>
              <a:rPr sz="1400" b="1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Barra</a:t>
            </a:r>
            <a:r>
              <a:rPr sz="1400" b="1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Carlito"/>
                <a:cs typeface="Carlito"/>
              </a:rPr>
              <a:t>/</a:t>
            </a:r>
            <a:endParaRPr sz="1400">
              <a:latin typeface="Carlito"/>
              <a:cs typeface="Carlito"/>
            </a:endParaRPr>
          </a:p>
          <a:p>
            <a:pPr marL="12700" marR="5080" algn="ctr">
              <a:lnSpc>
                <a:spcPct val="59300"/>
              </a:lnSpc>
              <a:spcBef>
                <a:spcPts val="345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Museu</a:t>
            </a:r>
            <a:r>
              <a:rPr sz="1400" b="1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Náutico</a:t>
            </a:r>
            <a:r>
              <a:rPr sz="14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rlito"/>
                <a:cs typeface="Carlito"/>
              </a:rPr>
              <a:t>da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Bahia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68224" y="91439"/>
            <a:ext cx="11905615" cy="6410325"/>
            <a:chOff x="268224" y="91439"/>
            <a:chExt cx="11905615" cy="641032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224" y="6243828"/>
              <a:ext cx="257556" cy="2575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06583" y="91439"/>
              <a:ext cx="2167128" cy="58521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603230" y="152781"/>
            <a:ext cx="1421765" cy="36639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257810" marR="5080" indent="-245745">
              <a:lnSpc>
                <a:spcPct val="59300"/>
              </a:lnSpc>
              <a:spcBef>
                <a:spcPts val="785"/>
              </a:spcBef>
            </a:pP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Pôr</a:t>
            </a:r>
            <a:r>
              <a:rPr sz="14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4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sol</a:t>
            </a:r>
            <a:r>
              <a:rPr sz="14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4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rlito"/>
                <a:cs typeface="Carlito"/>
              </a:rPr>
              <a:t>Praça 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Castro</a:t>
            </a:r>
            <a:r>
              <a:rPr sz="1400" b="1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rlito"/>
                <a:cs typeface="Carlito"/>
              </a:rPr>
              <a:t>Alves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23931" y="254508"/>
            <a:ext cx="266700" cy="2590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462009" y="2462275"/>
            <a:ext cx="2422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Inaugurado</a:t>
            </a:r>
            <a:r>
              <a:rPr sz="16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em</a:t>
            </a:r>
            <a:r>
              <a:rPr sz="16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rlito"/>
                <a:cs typeface="Carlito"/>
              </a:rPr>
              <a:t>Janeiro/2020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62009" y="4267961"/>
            <a:ext cx="3011805" cy="18453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just">
              <a:lnSpc>
                <a:spcPct val="90800"/>
              </a:lnSpc>
              <a:spcBef>
                <a:spcPts val="325"/>
              </a:spcBef>
            </a:pPr>
            <a:r>
              <a:rPr sz="2000" b="1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20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rlito"/>
                <a:cs typeface="Carlito"/>
              </a:rPr>
              <a:t>mar</a:t>
            </a:r>
            <a:r>
              <a:rPr sz="20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rlito"/>
                <a:cs typeface="Carlito"/>
              </a:rPr>
              <a:t>da</a:t>
            </a:r>
            <a:r>
              <a:rPr sz="20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rlito"/>
                <a:cs typeface="Carlito"/>
              </a:rPr>
              <a:t>Bahia</a:t>
            </a:r>
            <a:r>
              <a:rPr sz="20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rlito"/>
                <a:cs typeface="Carlito"/>
              </a:rPr>
              <a:t>proporciona </a:t>
            </a:r>
            <a:r>
              <a:rPr sz="2000" b="1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20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rlito"/>
                <a:cs typeface="Carlito"/>
              </a:rPr>
              <a:t>cenário</a:t>
            </a:r>
            <a:r>
              <a:rPr sz="20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rlito"/>
                <a:cs typeface="Carlito"/>
              </a:rPr>
              <a:t>ideal</a:t>
            </a:r>
            <a:r>
              <a:rPr sz="20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para</a:t>
            </a:r>
            <a:r>
              <a:rPr sz="16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16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realização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6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diferentes</a:t>
            </a:r>
            <a:r>
              <a:rPr sz="16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tipos</a:t>
            </a:r>
            <a:r>
              <a:rPr sz="16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6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eventos</a:t>
            </a:r>
            <a:r>
              <a:rPr sz="16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rlito"/>
                <a:cs typeface="Carlito"/>
              </a:rPr>
              <a:t>que</a:t>
            </a:r>
            <a:endParaRPr sz="1600">
              <a:latin typeface="Carlito"/>
              <a:cs typeface="Carlito"/>
            </a:endParaRPr>
          </a:p>
          <a:p>
            <a:pPr marL="12700" marR="280035">
              <a:lnSpc>
                <a:spcPct val="104200"/>
              </a:lnSpc>
            </a:pP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podem</a:t>
            </a:r>
            <a:r>
              <a:rPr sz="16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contar</a:t>
            </a:r>
            <a:r>
              <a:rPr sz="16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com</a:t>
            </a:r>
            <a:r>
              <a:rPr sz="16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versatilidade,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espaços</a:t>
            </a:r>
            <a:r>
              <a:rPr sz="16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moduláveis</a:t>
            </a:r>
            <a:r>
              <a:rPr sz="16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16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rlito"/>
                <a:cs typeface="Carlito"/>
              </a:rPr>
              <a:t>uma 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infraestrutura</a:t>
            </a:r>
            <a:r>
              <a:rPr sz="16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completa</a:t>
            </a:r>
            <a:r>
              <a:rPr sz="16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rlito"/>
                <a:cs typeface="Carlito"/>
              </a:rPr>
              <a:t>para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atender</a:t>
            </a:r>
            <a:r>
              <a:rPr sz="16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várias</a:t>
            </a:r>
            <a:r>
              <a:rPr sz="16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demandas.</a:t>
            </a:r>
            <a:endParaRPr sz="16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03275"/>
              <a:ext cx="172720" cy="393700"/>
            </a:xfrm>
            <a:custGeom>
              <a:avLst/>
              <a:gdLst/>
              <a:ahLst/>
              <a:cxnLst/>
              <a:rect l="l" t="t" r="r" b="b"/>
              <a:pathLst>
                <a:path w="172720" h="393700">
                  <a:moveTo>
                    <a:pt x="172212" y="0"/>
                  </a:moveTo>
                  <a:lnTo>
                    <a:pt x="0" y="0"/>
                  </a:lnTo>
                  <a:lnTo>
                    <a:pt x="0" y="393191"/>
                  </a:lnTo>
                  <a:lnTo>
                    <a:pt x="172212" y="393191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8033" y="167462"/>
            <a:ext cx="29533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LOCALIZAÇÃO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56242" y="5462117"/>
            <a:ext cx="201548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A62AD"/>
                </a:solidFill>
                <a:latin typeface="Carlito"/>
                <a:cs typeface="Carlito"/>
              </a:rPr>
              <a:t>Centro</a:t>
            </a:r>
            <a:r>
              <a:rPr sz="1200" b="1" spc="-2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1A62AD"/>
                </a:solidFill>
                <a:latin typeface="Carlito"/>
                <a:cs typeface="Carlito"/>
              </a:rPr>
              <a:t>de</a:t>
            </a:r>
            <a:r>
              <a:rPr sz="1200" b="1" spc="-10" dirty="0">
                <a:solidFill>
                  <a:srgbClr val="1A62AD"/>
                </a:solidFill>
                <a:latin typeface="Carlito"/>
                <a:cs typeface="Carlito"/>
              </a:rPr>
              <a:t> Convenções</a:t>
            </a:r>
            <a:r>
              <a:rPr sz="1200" b="1" spc="-20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1A62AD"/>
                </a:solidFill>
                <a:latin typeface="Carlito"/>
                <a:cs typeface="Carlito"/>
              </a:rPr>
              <a:t>Salvador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8447" y="3160014"/>
            <a:ext cx="1073785" cy="47307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algn="ctr">
              <a:lnSpc>
                <a:spcPct val="69200"/>
              </a:lnSpc>
              <a:spcBef>
                <a:spcPts val="54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16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km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 Centro Histórico</a:t>
            </a:r>
            <a:endParaRPr sz="1200">
              <a:latin typeface="Carlito"/>
              <a:cs typeface="Carlito"/>
            </a:endParaRPr>
          </a:p>
          <a:p>
            <a:pPr marL="1270" algn="ctr">
              <a:lnSpc>
                <a:spcPct val="100000"/>
              </a:lnSpc>
              <a:spcBef>
                <a:spcPts val="10"/>
              </a:spcBef>
            </a:pP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(28</a:t>
            </a:r>
            <a:r>
              <a:rPr sz="900" spc="-10" dirty="0">
                <a:solidFill>
                  <a:srgbClr val="FFFFFF"/>
                </a:solidFill>
                <a:latin typeface="Carlito"/>
                <a:cs typeface="Carlito"/>
              </a:rPr>
              <a:t> min.)</a:t>
            </a:r>
            <a:endParaRPr sz="9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81371" y="3869182"/>
            <a:ext cx="2562860" cy="73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208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Parque</a:t>
            </a:r>
            <a:r>
              <a:rPr sz="12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da</a:t>
            </a:r>
            <a:r>
              <a:rPr sz="12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Cidade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Farol</a:t>
            </a:r>
            <a:r>
              <a:rPr sz="12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da</a:t>
            </a:r>
            <a:r>
              <a:rPr sz="1200" b="1" spc="-20" dirty="0">
                <a:solidFill>
                  <a:srgbClr val="FFFFFF"/>
                </a:solidFill>
                <a:latin typeface="Carlito"/>
                <a:cs typeface="Carlito"/>
              </a:rPr>
              <a:t> Barra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96353" y="1795653"/>
            <a:ext cx="1064895" cy="46164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1905" algn="ctr">
              <a:lnSpc>
                <a:spcPct val="69200"/>
              </a:lnSpc>
              <a:spcBef>
                <a:spcPts val="54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Próximo</a:t>
            </a:r>
            <a:r>
              <a:rPr sz="1200" b="1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Carlito"/>
                <a:cs typeface="Carlito"/>
              </a:rPr>
              <a:t>aos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principais</a:t>
            </a:r>
            <a:r>
              <a:rPr sz="1200" b="1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hotéis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da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 cidade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18654" y="1229995"/>
            <a:ext cx="10750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Igreja</a:t>
            </a:r>
            <a:r>
              <a:rPr sz="12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2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Bonfim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63227" y="2684779"/>
            <a:ext cx="706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Rodoviária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01502" y="3109340"/>
            <a:ext cx="973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Farol</a:t>
            </a:r>
            <a:r>
              <a:rPr sz="12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2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Itapuã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80752" y="985215"/>
            <a:ext cx="1304290" cy="61976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algn="ctr">
              <a:lnSpc>
                <a:spcPct val="69200"/>
              </a:lnSpc>
              <a:spcBef>
                <a:spcPts val="545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18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km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 Aeroporto Internacional</a:t>
            </a:r>
            <a:r>
              <a:rPr sz="1200" b="1" spc="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Salvador</a:t>
            </a:r>
            <a:endParaRPr sz="1200">
              <a:latin typeface="Carlito"/>
              <a:cs typeface="Carlito"/>
            </a:endParaRPr>
          </a:p>
          <a:p>
            <a:pPr marL="1270" algn="ctr">
              <a:lnSpc>
                <a:spcPct val="100000"/>
              </a:lnSpc>
              <a:spcBef>
                <a:spcPts val="160"/>
              </a:spcBef>
            </a:pP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(20</a:t>
            </a:r>
            <a:r>
              <a:rPr sz="900" spc="-10" dirty="0">
                <a:solidFill>
                  <a:srgbClr val="FFFFFF"/>
                </a:solidFill>
                <a:latin typeface="Carlito"/>
                <a:cs typeface="Carlito"/>
              </a:rPr>
              <a:t> min.)</a:t>
            </a:r>
            <a:endParaRPr sz="900"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71132" y="1845564"/>
            <a:ext cx="11865610" cy="5012690"/>
            <a:chOff x="171132" y="1845564"/>
            <a:chExt cx="11865610" cy="501269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14915" y="6211822"/>
              <a:ext cx="2189987" cy="6461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590031" y="2167128"/>
              <a:ext cx="1079500" cy="1079500"/>
            </a:xfrm>
            <a:custGeom>
              <a:avLst/>
              <a:gdLst/>
              <a:ahLst/>
              <a:cxnLst/>
              <a:rect l="l" t="t" r="r" b="b"/>
              <a:pathLst>
                <a:path w="1079500" h="1079500">
                  <a:moveTo>
                    <a:pt x="539495" y="0"/>
                  </a:moveTo>
                  <a:lnTo>
                    <a:pt x="490392" y="2204"/>
                  </a:lnTo>
                  <a:lnTo>
                    <a:pt x="442524" y="8692"/>
                  </a:lnTo>
                  <a:lnTo>
                    <a:pt x="396081" y="19272"/>
                  </a:lnTo>
                  <a:lnTo>
                    <a:pt x="351253" y="33753"/>
                  </a:lnTo>
                  <a:lnTo>
                    <a:pt x="308232" y="51946"/>
                  </a:lnTo>
                  <a:lnTo>
                    <a:pt x="267207" y="73660"/>
                  </a:lnTo>
                  <a:lnTo>
                    <a:pt x="228370" y="98703"/>
                  </a:lnTo>
                  <a:lnTo>
                    <a:pt x="191911" y="126887"/>
                  </a:lnTo>
                  <a:lnTo>
                    <a:pt x="158019" y="158019"/>
                  </a:lnTo>
                  <a:lnTo>
                    <a:pt x="126887" y="191911"/>
                  </a:lnTo>
                  <a:lnTo>
                    <a:pt x="98703" y="228370"/>
                  </a:lnTo>
                  <a:lnTo>
                    <a:pt x="73660" y="267208"/>
                  </a:lnTo>
                  <a:lnTo>
                    <a:pt x="51946" y="308232"/>
                  </a:lnTo>
                  <a:lnTo>
                    <a:pt x="33753" y="351253"/>
                  </a:lnTo>
                  <a:lnTo>
                    <a:pt x="19272" y="396081"/>
                  </a:lnTo>
                  <a:lnTo>
                    <a:pt x="8692" y="442524"/>
                  </a:lnTo>
                  <a:lnTo>
                    <a:pt x="2204" y="490392"/>
                  </a:lnTo>
                  <a:lnTo>
                    <a:pt x="0" y="539496"/>
                  </a:lnTo>
                  <a:lnTo>
                    <a:pt x="2204" y="588599"/>
                  </a:lnTo>
                  <a:lnTo>
                    <a:pt x="8692" y="636467"/>
                  </a:lnTo>
                  <a:lnTo>
                    <a:pt x="19272" y="682910"/>
                  </a:lnTo>
                  <a:lnTo>
                    <a:pt x="33753" y="727738"/>
                  </a:lnTo>
                  <a:lnTo>
                    <a:pt x="51946" y="770759"/>
                  </a:lnTo>
                  <a:lnTo>
                    <a:pt x="73660" y="811784"/>
                  </a:lnTo>
                  <a:lnTo>
                    <a:pt x="98703" y="850621"/>
                  </a:lnTo>
                  <a:lnTo>
                    <a:pt x="126887" y="887080"/>
                  </a:lnTo>
                  <a:lnTo>
                    <a:pt x="158019" y="920972"/>
                  </a:lnTo>
                  <a:lnTo>
                    <a:pt x="191911" y="952104"/>
                  </a:lnTo>
                  <a:lnTo>
                    <a:pt x="228370" y="980288"/>
                  </a:lnTo>
                  <a:lnTo>
                    <a:pt x="267208" y="1005332"/>
                  </a:lnTo>
                  <a:lnTo>
                    <a:pt x="308232" y="1027045"/>
                  </a:lnTo>
                  <a:lnTo>
                    <a:pt x="351253" y="1045238"/>
                  </a:lnTo>
                  <a:lnTo>
                    <a:pt x="396081" y="1059719"/>
                  </a:lnTo>
                  <a:lnTo>
                    <a:pt x="442524" y="1070299"/>
                  </a:lnTo>
                  <a:lnTo>
                    <a:pt x="490392" y="1076787"/>
                  </a:lnTo>
                  <a:lnTo>
                    <a:pt x="539495" y="1078992"/>
                  </a:lnTo>
                  <a:lnTo>
                    <a:pt x="588599" y="1076787"/>
                  </a:lnTo>
                  <a:lnTo>
                    <a:pt x="636467" y="1070299"/>
                  </a:lnTo>
                  <a:lnTo>
                    <a:pt x="682910" y="1059719"/>
                  </a:lnTo>
                  <a:lnTo>
                    <a:pt x="727738" y="1045238"/>
                  </a:lnTo>
                  <a:lnTo>
                    <a:pt x="770759" y="1027045"/>
                  </a:lnTo>
                  <a:lnTo>
                    <a:pt x="811783" y="1005331"/>
                  </a:lnTo>
                  <a:lnTo>
                    <a:pt x="850621" y="980288"/>
                  </a:lnTo>
                  <a:lnTo>
                    <a:pt x="887080" y="952104"/>
                  </a:lnTo>
                  <a:lnTo>
                    <a:pt x="920972" y="920972"/>
                  </a:lnTo>
                  <a:lnTo>
                    <a:pt x="952104" y="887080"/>
                  </a:lnTo>
                  <a:lnTo>
                    <a:pt x="980288" y="850621"/>
                  </a:lnTo>
                  <a:lnTo>
                    <a:pt x="1005331" y="811783"/>
                  </a:lnTo>
                  <a:lnTo>
                    <a:pt x="1027045" y="770759"/>
                  </a:lnTo>
                  <a:lnTo>
                    <a:pt x="1045238" y="727738"/>
                  </a:lnTo>
                  <a:lnTo>
                    <a:pt x="1059719" y="682910"/>
                  </a:lnTo>
                  <a:lnTo>
                    <a:pt x="1070299" y="636467"/>
                  </a:lnTo>
                  <a:lnTo>
                    <a:pt x="1076787" y="588599"/>
                  </a:lnTo>
                  <a:lnTo>
                    <a:pt x="1078991" y="539496"/>
                  </a:lnTo>
                  <a:lnTo>
                    <a:pt x="1076787" y="490392"/>
                  </a:lnTo>
                  <a:lnTo>
                    <a:pt x="1070299" y="442524"/>
                  </a:lnTo>
                  <a:lnTo>
                    <a:pt x="1059719" y="396081"/>
                  </a:lnTo>
                  <a:lnTo>
                    <a:pt x="1045238" y="351253"/>
                  </a:lnTo>
                  <a:lnTo>
                    <a:pt x="1027045" y="308232"/>
                  </a:lnTo>
                  <a:lnTo>
                    <a:pt x="1005331" y="267208"/>
                  </a:lnTo>
                  <a:lnTo>
                    <a:pt x="980288" y="228370"/>
                  </a:lnTo>
                  <a:lnTo>
                    <a:pt x="952104" y="191911"/>
                  </a:lnTo>
                  <a:lnTo>
                    <a:pt x="920972" y="158019"/>
                  </a:lnTo>
                  <a:lnTo>
                    <a:pt x="887080" y="126887"/>
                  </a:lnTo>
                  <a:lnTo>
                    <a:pt x="850621" y="98703"/>
                  </a:lnTo>
                  <a:lnTo>
                    <a:pt x="811783" y="73660"/>
                  </a:lnTo>
                  <a:lnTo>
                    <a:pt x="770759" y="51946"/>
                  </a:lnTo>
                  <a:lnTo>
                    <a:pt x="727738" y="33753"/>
                  </a:lnTo>
                  <a:lnTo>
                    <a:pt x="682910" y="19272"/>
                  </a:lnTo>
                  <a:lnTo>
                    <a:pt x="636467" y="8692"/>
                  </a:lnTo>
                  <a:lnTo>
                    <a:pt x="588599" y="2204"/>
                  </a:lnTo>
                  <a:lnTo>
                    <a:pt x="539495" y="0"/>
                  </a:lnTo>
                  <a:close/>
                </a:path>
              </a:pathLst>
            </a:custGeom>
            <a:solidFill>
              <a:srgbClr val="92D050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91811" y="4448556"/>
              <a:ext cx="1080770" cy="1080770"/>
            </a:xfrm>
            <a:custGeom>
              <a:avLst/>
              <a:gdLst/>
              <a:ahLst/>
              <a:cxnLst/>
              <a:rect l="l" t="t" r="r" b="b"/>
              <a:pathLst>
                <a:path w="1080770" h="1080770">
                  <a:moveTo>
                    <a:pt x="540258" y="0"/>
                  </a:moveTo>
                  <a:lnTo>
                    <a:pt x="491091" y="2208"/>
                  </a:lnTo>
                  <a:lnTo>
                    <a:pt x="443159" y="8706"/>
                  </a:lnTo>
                  <a:lnTo>
                    <a:pt x="396654" y="19302"/>
                  </a:lnTo>
                  <a:lnTo>
                    <a:pt x="351765" y="33806"/>
                  </a:lnTo>
                  <a:lnTo>
                    <a:pt x="308685" y="52026"/>
                  </a:lnTo>
                  <a:lnTo>
                    <a:pt x="267603" y="73772"/>
                  </a:lnTo>
                  <a:lnTo>
                    <a:pt x="228710" y="98854"/>
                  </a:lnTo>
                  <a:lnTo>
                    <a:pt x="192198" y="127079"/>
                  </a:lnTo>
                  <a:lnTo>
                    <a:pt x="158257" y="158257"/>
                  </a:lnTo>
                  <a:lnTo>
                    <a:pt x="127079" y="192198"/>
                  </a:lnTo>
                  <a:lnTo>
                    <a:pt x="98854" y="228710"/>
                  </a:lnTo>
                  <a:lnTo>
                    <a:pt x="73772" y="267603"/>
                  </a:lnTo>
                  <a:lnTo>
                    <a:pt x="52026" y="308685"/>
                  </a:lnTo>
                  <a:lnTo>
                    <a:pt x="33806" y="351765"/>
                  </a:lnTo>
                  <a:lnTo>
                    <a:pt x="19302" y="396654"/>
                  </a:lnTo>
                  <a:lnTo>
                    <a:pt x="8706" y="443159"/>
                  </a:lnTo>
                  <a:lnTo>
                    <a:pt x="2208" y="491091"/>
                  </a:lnTo>
                  <a:lnTo>
                    <a:pt x="0" y="540258"/>
                  </a:lnTo>
                  <a:lnTo>
                    <a:pt x="2208" y="589424"/>
                  </a:lnTo>
                  <a:lnTo>
                    <a:pt x="8706" y="637356"/>
                  </a:lnTo>
                  <a:lnTo>
                    <a:pt x="19302" y="683861"/>
                  </a:lnTo>
                  <a:lnTo>
                    <a:pt x="33806" y="728750"/>
                  </a:lnTo>
                  <a:lnTo>
                    <a:pt x="52026" y="771830"/>
                  </a:lnTo>
                  <a:lnTo>
                    <a:pt x="73772" y="812912"/>
                  </a:lnTo>
                  <a:lnTo>
                    <a:pt x="98854" y="851805"/>
                  </a:lnTo>
                  <a:lnTo>
                    <a:pt x="127079" y="888317"/>
                  </a:lnTo>
                  <a:lnTo>
                    <a:pt x="158257" y="922258"/>
                  </a:lnTo>
                  <a:lnTo>
                    <a:pt x="192198" y="953436"/>
                  </a:lnTo>
                  <a:lnTo>
                    <a:pt x="228710" y="981661"/>
                  </a:lnTo>
                  <a:lnTo>
                    <a:pt x="267603" y="1006743"/>
                  </a:lnTo>
                  <a:lnTo>
                    <a:pt x="308685" y="1028489"/>
                  </a:lnTo>
                  <a:lnTo>
                    <a:pt x="351765" y="1046709"/>
                  </a:lnTo>
                  <a:lnTo>
                    <a:pt x="396654" y="1061213"/>
                  </a:lnTo>
                  <a:lnTo>
                    <a:pt x="443159" y="1071809"/>
                  </a:lnTo>
                  <a:lnTo>
                    <a:pt x="491091" y="1078307"/>
                  </a:lnTo>
                  <a:lnTo>
                    <a:pt x="540258" y="1080516"/>
                  </a:lnTo>
                  <a:lnTo>
                    <a:pt x="589424" y="1078307"/>
                  </a:lnTo>
                  <a:lnTo>
                    <a:pt x="637356" y="1071809"/>
                  </a:lnTo>
                  <a:lnTo>
                    <a:pt x="683861" y="1061213"/>
                  </a:lnTo>
                  <a:lnTo>
                    <a:pt x="728750" y="1046709"/>
                  </a:lnTo>
                  <a:lnTo>
                    <a:pt x="771830" y="1028489"/>
                  </a:lnTo>
                  <a:lnTo>
                    <a:pt x="812912" y="1006743"/>
                  </a:lnTo>
                  <a:lnTo>
                    <a:pt x="851805" y="981661"/>
                  </a:lnTo>
                  <a:lnTo>
                    <a:pt x="888317" y="953436"/>
                  </a:lnTo>
                  <a:lnTo>
                    <a:pt x="922258" y="922258"/>
                  </a:lnTo>
                  <a:lnTo>
                    <a:pt x="953436" y="888317"/>
                  </a:lnTo>
                  <a:lnTo>
                    <a:pt x="981661" y="851805"/>
                  </a:lnTo>
                  <a:lnTo>
                    <a:pt x="1006743" y="812912"/>
                  </a:lnTo>
                  <a:lnTo>
                    <a:pt x="1028489" y="771830"/>
                  </a:lnTo>
                  <a:lnTo>
                    <a:pt x="1046709" y="728750"/>
                  </a:lnTo>
                  <a:lnTo>
                    <a:pt x="1061213" y="683861"/>
                  </a:lnTo>
                  <a:lnTo>
                    <a:pt x="1071809" y="637356"/>
                  </a:lnTo>
                  <a:lnTo>
                    <a:pt x="1078307" y="589424"/>
                  </a:lnTo>
                  <a:lnTo>
                    <a:pt x="1080515" y="540258"/>
                  </a:lnTo>
                  <a:lnTo>
                    <a:pt x="1078307" y="491091"/>
                  </a:lnTo>
                  <a:lnTo>
                    <a:pt x="1071809" y="443159"/>
                  </a:lnTo>
                  <a:lnTo>
                    <a:pt x="1061213" y="396654"/>
                  </a:lnTo>
                  <a:lnTo>
                    <a:pt x="1046709" y="351765"/>
                  </a:lnTo>
                  <a:lnTo>
                    <a:pt x="1028489" y="308685"/>
                  </a:lnTo>
                  <a:lnTo>
                    <a:pt x="1006743" y="267603"/>
                  </a:lnTo>
                  <a:lnTo>
                    <a:pt x="981661" y="228710"/>
                  </a:lnTo>
                  <a:lnTo>
                    <a:pt x="953436" y="192198"/>
                  </a:lnTo>
                  <a:lnTo>
                    <a:pt x="922258" y="158257"/>
                  </a:lnTo>
                  <a:lnTo>
                    <a:pt x="888317" y="127079"/>
                  </a:lnTo>
                  <a:lnTo>
                    <a:pt x="851805" y="98854"/>
                  </a:lnTo>
                  <a:lnTo>
                    <a:pt x="812912" y="73772"/>
                  </a:lnTo>
                  <a:lnTo>
                    <a:pt x="771830" y="52026"/>
                  </a:lnTo>
                  <a:lnTo>
                    <a:pt x="728750" y="33806"/>
                  </a:lnTo>
                  <a:lnTo>
                    <a:pt x="683861" y="19302"/>
                  </a:lnTo>
                  <a:lnTo>
                    <a:pt x="637356" y="8706"/>
                  </a:lnTo>
                  <a:lnTo>
                    <a:pt x="589424" y="2208"/>
                  </a:lnTo>
                  <a:lnTo>
                    <a:pt x="540258" y="0"/>
                  </a:lnTo>
                  <a:close/>
                </a:path>
              </a:pathLst>
            </a:custGeom>
            <a:solidFill>
              <a:srgbClr val="6F2F9F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22791" y="3032760"/>
              <a:ext cx="1080770" cy="1079500"/>
            </a:xfrm>
            <a:custGeom>
              <a:avLst/>
              <a:gdLst/>
              <a:ahLst/>
              <a:cxnLst/>
              <a:rect l="l" t="t" r="r" b="b"/>
              <a:pathLst>
                <a:path w="1080770" h="1079500">
                  <a:moveTo>
                    <a:pt x="540257" y="0"/>
                  </a:moveTo>
                  <a:lnTo>
                    <a:pt x="491091" y="2204"/>
                  </a:lnTo>
                  <a:lnTo>
                    <a:pt x="443159" y="8692"/>
                  </a:lnTo>
                  <a:lnTo>
                    <a:pt x="396654" y="19272"/>
                  </a:lnTo>
                  <a:lnTo>
                    <a:pt x="351765" y="33753"/>
                  </a:lnTo>
                  <a:lnTo>
                    <a:pt x="308685" y="51946"/>
                  </a:lnTo>
                  <a:lnTo>
                    <a:pt x="267603" y="73660"/>
                  </a:lnTo>
                  <a:lnTo>
                    <a:pt x="228710" y="98703"/>
                  </a:lnTo>
                  <a:lnTo>
                    <a:pt x="192198" y="126887"/>
                  </a:lnTo>
                  <a:lnTo>
                    <a:pt x="158257" y="158019"/>
                  </a:lnTo>
                  <a:lnTo>
                    <a:pt x="127079" y="191911"/>
                  </a:lnTo>
                  <a:lnTo>
                    <a:pt x="98854" y="228370"/>
                  </a:lnTo>
                  <a:lnTo>
                    <a:pt x="73772" y="267208"/>
                  </a:lnTo>
                  <a:lnTo>
                    <a:pt x="52026" y="308232"/>
                  </a:lnTo>
                  <a:lnTo>
                    <a:pt x="33806" y="351253"/>
                  </a:lnTo>
                  <a:lnTo>
                    <a:pt x="19302" y="396081"/>
                  </a:lnTo>
                  <a:lnTo>
                    <a:pt x="8706" y="442524"/>
                  </a:lnTo>
                  <a:lnTo>
                    <a:pt x="2208" y="490392"/>
                  </a:lnTo>
                  <a:lnTo>
                    <a:pt x="0" y="539495"/>
                  </a:lnTo>
                  <a:lnTo>
                    <a:pt x="2208" y="588599"/>
                  </a:lnTo>
                  <a:lnTo>
                    <a:pt x="8706" y="636467"/>
                  </a:lnTo>
                  <a:lnTo>
                    <a:pt x="19302" y="682910"/>
                  </a:lnTo>
                  <a:lnTo>
                    <a:pt x="33806" y="727738"/>
                  </a:lnTo>
                  <a:lnTo>
                    <a:pt x="52026" y="770759"/>
                  </a:lnTo>
                  <a:lnTo>
                    <a:pt x="73772" y="811783"/>
                  </a:lnTo>
                  <a:lnTo>
                    <a:pt x="98854" y="850621"/>
                  </a:lnTo>
                  <a:lnTo>
                    <a:pt x="127079" y="887080"/>
                  </a:lnTo>
                  <a:lnTo>
                    <a:pt x="158257" y="920972"/>
                  </a:lnTo>
                  <a:lnTo>
                    <a:pt x="192198" y="952104"/>
                  </a:lnTo>
                  <a:lnTo>
                    <a:pt x="228710" y="980288"/>
                  </a:lnTo>
                  <a:lnTo>
                    <a:pt x="267603" y="1005332"/>
                  </a:lnTo>
                  <a:lnTo>
                    <a:pt x="308685" y="1027045"/>
                  </a:lnTo>
                  <a:lnTo>
                    <a:pt x="351765" y="1045238"/>
                  </a:lnTo>
                  <a:lnTo>
                    <a:pt x="396654" y="1059719"/>
                  </a:lnTo>
                  <a:lnTo>
                    <a:pt x="443159" y="1070299"/>
                  </a:lnTo>
                  <a:lnTo>
                    <a:pt x="491091" y="1076787"/>
                  </a:lnTo>
                  <a:lnTo>
                    <a:pt x="540257" y="1078991"/>
                  </a:lnTo>
                  <a:lnTo>
                    <a:pt x="589424" y="1076787"/>
                  </a:lnTo>
                  <a:lnTo>
                    <a:pt x="637356" y="1070299"/>
                  </a:lnTo>
                  <a:lnTo>
                    <a:pt x="683861" y="1059719"/>
                  </a:lnTo>
                  <a:lnTo>
                    <a:pt x="728750" y="1045238"/>
                  </a:lnTo>
                  <a:lnTo>
                    <a:pt x="771830" y="1027045"/>
                  </a:lnTo>
                  <a:lnTo>
                    <a:pt x="812912" y="1005332"/>
                  </a:lnTo>
                  <a:lnTo>
                    <a:pt x="851805" y="980288"/>
                  </a:lnTo>
                  <a:lnTo>
                    <a:pt x="888317" y="952104"/>
                  </a:lnTo>
                  <a:lnTo>
                    <a:pt x="922258" y="920972"/>
                  </a:lnTo>
                  <a:lnTo>
                    <a:pt x="953436" y="887080"/>
                  </a:lnTo>
                  <a:lnTo>
                    <a:pt x="981661" y="850621"/>
                  </a:lnTo>
                  <a:lnTo>
                    <a:pt x="1006743" y="811783"/>
                  </a:lnTo>
                  <a:lnTo>
                    <a:pt x="1028489" y="770759"/>
                  </a:lnTo>
                  <a:lnTo>
                    <a:pt x="1046709" y="727738"/>
                  </a:lnTo>
                  <a:lnTo>
                    <a:pt x="1061213" y="682910"/>
                  </a:lnTo>
                  <a:lnTo>
                    <a:pt x="1071809" y="636467"/>
                  </a:lnTo>
                  <a:lnTo>
                    <a:pt x="1078307" y="588599"/>
                  </a:lnTo>
                  <a:lnTo>
                    <a:pt x="1080515" y="539495"/>
                  </a:lnTo>
                  <a:lnTo>
                    <a:pt x="1078307" y="490392"/>
                  </a:lnTo>
                  <a:lnTo>
                    <a:pt x="1071809" y="442524"/>
                  </a:lnTo>
                  <a:lnTo>
                    <a:pt x="1061213" y="396081"/>
                  </a:lnTo>
                  <a:lnTo>
                    <a:pt x="1046709" y="351253"/>
                  </a:lnTo>
                  <a:lnTo>
                    <a:pt x="1028489" y="308232"/>
                  </a:lnTo>
                  <a:lnTo>
                    <a:pt x="1006743" y="267207"/>
                  </a:lnTo>
                  <a:lnTo>
                    <a:pt x="981661" y="228370"/>
                  </a:lnTo>
                  <a:lnTo>
                    <a:pt x="953436" y="191911"/>
                  </a:lnTo>
                  <a:lnTo>
                    <a:pt x="922258" y="158019"/>
                  </a:lnTo>
                  <a:lnTo>
                    <a:pt x="888317" y="126887"/>
                  </a:lnTo>
                  <a:lnTo>
                    <a:pt x="851805" y="98703"/>
                  </a:lnTo>
                  <a:lnTo>
                    <a:pt x="812912" y="73660"/>
                  </a:lnTo>
                  <a:lnTo>
                    <a:pt x="771830" y="51946"/>
                  </a:lnTo>
                  <a:lnTo>
                    <a:pt x="728750" y="33753"/>
                  </a:lnTo>
                  <a:lnTo>
                    <a:pt x="683861" y="19272"/>
                  </a:lnTo>
                  <a:lnTo>
                    <a:pt x="637356" y="8692"/>
                  </a:lnTo>
                  <a:lnTo>
                    <a:pt x="589424" y="2204"/>
                  </a:lnTo>
                  <a:lnTo>
                    <a:pt x="540257" y="0"/>
                  </a:lnTo>
                  <a:close/>
                </a:path>
              </a:pathLst>
            </a:custGeom>
            <a:solidFill>
              <a:srgbClr val="FFFF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956036" y="1845564"/>
              <a:ext cx="1080770" cy="1079500"/>
            </a:xfrm>
            <a:custGeom>
              <a:avLst/>
              <a:gdLst/>
              <a:ahLst/>
              <a:cxnLst/>
              <a:rect l="l" t="t" r="r" b="b"/>
              <a:pathLst>
                <a:path w="1080770" h="1079500">
                  <a:moveTo>
                    <a:pt x="540258" y="0"/>
                  </a:moveTo>
                  <a:lnTo>
                    <a:pt x="491091" y="2204"/>
                  </a:lnTo>
                  <a:lnTo>
                    <a:pt x="443159" y="8692"/>
                  </a:lnTo>
                  <a:lnTo>
                    <a:pt x="396654" y="19272"/>
                  </a:lnTo>
                  <a:lnTo>
                    <a:pt x="351765" y="33753"/>
                  </a:lnTo>
                  <a:lnTo>
                    <a:pt x="308685" y="51946"/>
                  </a:lnTo>
                  <a:lnTo>
                    <a:pt x="267603" y="73660"/>
                  </a:lnTo>
                  <a:lnTo>
                    <a:pt x="228710" y="98703"/>
                  </a:lnTo>
                  <a:lnTo>
                    <a:pt x="192198" y="126887"/>
                  </a:lnTo>
                  <a:lnTo>
                    <a:pt x="158257" y="158019"/>
                  </a:lnTo>
                  <a:lnTo>
                    <a:pt x="127079" y="191911"/>
                  </a:lnTo>
                  <a:lnTo>
                    <a:pt x="98854" y="228370"/>
                  </a:lnTo>
                  <a:lnTo>
                    <a:pt x="73772" y="267208"/>
                  </a:lnTo>
                  <a:lnTo>
                    <a:pt x="52026" y="308232"/>
                  </a:lnTo>
                  <a:lnTo>
                    <a:pt x="33806" y="351253"/>
                  </a:lnTo>
                  <a:lnTo>
                    <a:pt x="19302" y="396081"/>
                  </a:lnTo>
                  <a:lnTo>
                    <a:pt x="8706" y="442524"/>
                  </a:lnTo>
                  <a:lnTo>
                    <a:pt x="2208" y="490392"/>
                  </a:lnTo>
                  <a:lnTo>
                    <a:pt x="0" y="539496"/>
                  </a:lnTo>
                  <a:lnTo>
                    <a:pt x="2208" y="588599"/>
                  </a:lnTo>
                  <a:lnTo>
                    <a:pt x="8706" y="636467"/>
                  </a:lnTo>
                  <a:lnTo>
                    <a:pt x="19302" y="682910"/>
                  </a:lnTo>
                  <a:lnTo>
                    <a:pt x="33806" y="727738"/>
                  </a:lnTo>
                  <a:lnTo>
                    <a:pt x="52026" y="770759"/>
                  </a:lnTo>
                  <a:lnTo>
                    <a:pt x="73772" y="811784"/>
                  </a:lnTo>
                  <a:lnTo>
                    <a:pt x="98854" y="850621"/>
                  </a:lnTo>
                  <a:lnTo>
                    <a:pt x="127079" y="887080"/>
                  </a:lnTo>
                  <a:lnTo>
                    <a:pt x="158257" y="920972"/>
                  </a:lnTo>
                  <a:lnTo>
                    <a:pt x="192198" y="952104"/>
                  </a:lnTo>
                  <a:lnTo>
                    <a:pt x="228710" y="980288"/>
                  </a:lnTo>
                  <a:lnTo>
                    <a:pt x="267603" y="1005331"/>
                  </a:lnTo>
                  <a:lnTo>
                    <a:pt x="308685" y="1027045"/>
                  </a:lnTo>
                  <a:lnTo>
                    <a:pt x="351765" y="1045238"/>
                  </a:lnTo>
                  <a:lnTo>
                    <a:pt x="396654" y="1059719"/>
                  </a:lnTo>
                  <a:lnTo>
                    <a:pt x="443159" y="1070299"/>
                  </a:lnTo>
                  <a:lnTo>
                    <a:pt x="491091" y="1076787"/>
                  </a:lnTo>
                  <a:lnTo>
                    <a:pt x="540258" y="1078991"/>
                  </a:lnTo>
                  <a:lnTo>
                    <a:pt x="589424" y="1076787"/>
                  </a:lnTo>
                  <a:lnTo>
                    <a:pt x="637356" y="1070299"/>
                  </a:lnTo>
                  <a:lnTo>
                    <a:pt x="683861" y="1059719"/>
                  </a:lnTo>
                  <a:lnTo>
                    <a:pt x="728750" y="1045238"/>
                  </a:lnTo>
                  <a:lnTo>
                    <a:pt x="771830" y="1027045"/>
                  </a:lnTo>
                  <a:lnTo>
                    <a:pt x="812912" y="1005331"/>
                  </a:lnTo>
                  <a:lnTo>
                    <a:pt x="851805" y="980288"/>
                  </a:lnTo>
                  <a:lnTo>
                    <a:pt x="888317" y="952104"/>
                  </a:lnTo>
                  <a:lnTo>
                    <a:pt x="922258" y="920972"/>
                  </a:lnTo>
                  <a:lnTo>
                    <a:pt x="953436" y="887080"/>
                  </a:lnTo>
                  <a:lnTo>
                    <a:pt x="981661" y="850621"/>
                  </a:lnTo>
                  <a:lnTo>
                    <a:pt x="1006743" y="811783"/>
                  </a:lnTo>
                  <a:lnTo>
                    <a:pt x="1028489" y="770759"/>
                  </a:lnTo>
                  <a:lnTo>
                    <a:pt x="1046709" y="727738"/>
                  </a:lnTo>
                  <a:lnTo>
                    <a:pt x="1061213" y="682910"/>
                  </a:lnTo>
                  <a:lnTo>
                    <a:pt x="1071809" y="636467"/>
                  </a:lnTo>
                  <a:lnTo>
                    <a:pt x="1078307" y="588599"/>
                  </a:lnTo>
                  <a:lnTo>
                    <a:pt x="1080516" y="539496"/>
                  </a:lnTo>
                  <a:lnTo>
                    <a:pt x="1078307" y="490392"/>
                  </a:lnTo>
                  <a:lnTo>
                    <a:pt x="1071809" y="442524"/>
                  </a:lnTo>
                  <a:lnTo>
                    <a:pt x="1061213" y="396081"/>
                  </a:lnTo>
                  <a:lnTo>
                    <a:pt x="1046709" y="351253"/>
                  </a:lnTo>
                  <a:lnTo>
                    <a:pt x="1028489" y="308232"/>
                  </a:lnTo>
                  <a:lnTo>
                    <a:pt x="1006743" y="267208"/>
                  </a:lnTo>
                  <a:lnTo>
                    <a:pt x="981661" y="228370"/>
                  </a:lnTo>
                  <a:lnTo>
                    <a:pt x="953436" y="191911"/>
                  </a:lnTo>
                  <a:lnTo>
                    <a:pt x="922258" y="158019"/>
                  </a:lnTo>
                  <a:lnTo>
                    <a:pt x="888317" y="126887"/>
                  </a:lnTo>
                  <a:lnTo>
                    <a:pt x="851805" y="98703"/>
                  </a:lnTo>
                  <a:lnTo>
                    <a:pt x="812912" y="73660"/>
                  </a:lnTo>
                  <a:lnTo>
                    <a:pt x="771830" y="51946"/>
                  </a:lnTo>
                  <a:lnTo>
                    <a:pt x="728750" y="33753"/>
                  </a:lnTo>
                  <a:lnTo>
                    <a:pt x="683861" y="19272"/>
                  </a:lnTo>
                  <a:lnTo>
                    <a:pt x="637356" y="8692"/>
                  </a:lnTo>
                  <a:lnTo>
                    <a:pt x="589424" y="2204"/>
                  </a:lnTo>
                  <a:lnTo>
                    <a:pt x="540258" y="0"/>
                  </a:lnTo>
                  <a:close/>
                </a:path>
              </a:pathLst>
            </a:custGeom>
            <a:solidFill>
              <a:srgbClr val="00AFE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132" y="5858764"/>
              <a:ext cx="176707" cy="1767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1242" y="5834202"/>
              <a:ext cx="176784" cy="17670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90855" y="5800140"/>
            <a:ext cx="16789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Carlito"/>
                <a:cs typeface="Carlito"/>
              </a:rPr>
              <a:t>CENTRO</a:t>
            </a:r>
            <a:r>
              <a:rPr sz="16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rlito"/>
                <a:cs typeface="Carlito"/>
              </a:rPr>
              <a:t>HISTÓRICO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51607" y="5801969"/>
            <a:ext cx="20173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Carlito"/>
                <a:cs typeface="Carlito"/>
              </a:rPr>
              <a:t>BARRA/RIO</a:t>
            </a:r>
            <a:r>
              <a:rPr sz="1600" b="1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rlito"/>
                <a:cs typeface="Carlito"/>
              </a:rPr>
              <a:t>VERMELHO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236489" y="5845433"/>
            <a:ext cx="5099050" cy="195580"/>
            <a:chOff x="2236489" y="5845433"/>
            <a:chExt cx="5099050" cy="195580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6489" y="5862317"/>
              <a:ext cx="178194" cy="17815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56128" y="5845433"/>
              <a:ext cx="179329" cy="17934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4805553" y="5788253"/>
            <a:ext cx="22447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Carlito"/>
                <a:cs typeface="Carlito"/>
              </a:rPr>
              <a:t>REGIÃO</a:t>
            </a:r>
            <a:r>
              <a:rPr sz="16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rlito"/>
                <a:cs typeface="Carlito"/>
              </a:rPr>
              <a:t>TANCREDO</a:t>
            </a:r>
            <a:r>
              <a:rPr sz="1600" b="1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rlito"/>
                <a:cs typeface="Carlito"/>
              </a:rPr>
              <a:t>NEVES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59142" y="5787034"/>
            <a:ext cx="19323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FFFFFF"/>
                </a:solidFill>
                <a:latin typeface="Carlito"/>
                <a:cs typeface="Carlito"/>
              </a:rPr>
              <a:t>ITAPUÃ/STELLA</a:t>
            </a:r>
            <a:r>
              <a:rPr sz="1600" b="1" spc="-10" dirty="0">
                <a:solidFill>
                  <a:srgbClr val="FFFFFF"/>
                </a:solidFill>
                <a:latin typeface="Carlito"/>
                <a:cs typeface="Carlito"/>
              </a:rPr>
              <a:t> MARIS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5848" y="734694"/>
            <a:ext cx="46253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Carlito"/>
                <a:cs typeface="Carlito"/>
              </a:rPr>
              <a:t>&amp;</a:t>
            </a:r>
            <a:r>
              <a:rPr sz="4000" b="1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rlito"/>
                <a:cs typeface="Carlito"/>
              </a:rPr>
              <a:t>POLOS</a:t>
            </a:r>
            <a:r>
              <a:rPr sz="40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rlito"/>
                <a:cs typeface="Carlito"/>
              </a:rPr>
              <a:t>HOTELEIROS</a:t>
            </a:r>
            <a:endParaRPr sz="4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38315"/>
          </a:xfrm>
          <a:custGeom>
            <a:avLst/>
            <a:gdLst/>
            <a:ahLst/>
            <a:cxnLst/>
            <a:rect l="l" t="t" r="r" b="b"/>
            <a:pathLst>
              <a:path w="12192000" h="6838315">
                <a:moveTo>
                  <a:pt x="0" y="6838186"/>
                </a:moveTo>
                <a:lnTo>
                  <a:pt x="12192000" y="6838186"/>
                </a:lnTo>
                <a:lnTo>
                  <a:pt x="12192000" y="0"/>
                </a:lnTo>
                <a:lnTo>
                  <a:pt x="0" y="0"/>
                </a:lnTo>
                <a:lnTo>
                  <a:pt x="0" y="6838186"/>
                </a:lnTo>
                <a:close/>
              </a:path>
            </a:pathLst>
          </a:custGeom>
          <a:solidFill>
            <a:srgbClr val="004980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03063" y="3193259"/>
            <a:ext cx="1520825" cy="10706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0"/>
              </a:spcBef>
            </a:pPr>
            <a:r>
              <a:rPr sz="2400" dirty="0">
                <a:solidFill>
                  <a:srgbClr val="F8B700"/>
                </a:solidFill>
                <a:latin typeface="Carlito"/>
                <a:cs typeface="Carlito"/>
              </a:rPr>
              <a:t>2</a:t>
            </a:r>
            <a:r>
              <a:rPr sz="2400" spc="-10" dirty="0">
                <a:solidFill>
                  <a:srgbClr val="F8B700"/>
                </a:solidFill>
                <a:latin typeface="Carlito"/>
                <a:cs typeface="Carlito"/>
              </a:rPr>
              <a:t> pavilhões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ts val="2305"/>
              </a:lnSpc>
              <a:spcBef>
                <a:spcPts val="340"/>
              </a:spcBef>
            </a:pP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moduláveis</a:t>
            </a:r>
            <a:r>
              <a:rPr sz="2000" spc="-9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endParaRPr sz="2000">
              <a:latin typeface="Carlito"/>
              <a:cs typeface="Carlito"/>
            </a:endParaRPr>
          </a:p>
          <a:p>
            <a:pPr marL="12700">
              <a:lnSpc>
                <a:spcPts val="2305"/>
              </a:lnSpc>
            </a:pP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5.000</a:t>
            </a:r>
            <a:r>
              <a:rPr sz="20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m²</a:t>
            </a:r>
            <a:r>
              <a:rPr sz="2000" spc="-20" dirty="0">
                <a:solidFill>
                  <a:srgbClr val="FFFFFF"/>
                </a:solidFill>
                <a:latin typeface="Carlito"/>
                <a:cs typeface="Carlito"/>
              </a:rPr>
              <a:t> cada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7333" y="4831155"/>
            <a:ext cx="2486025" cy="118173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2400" dirty="0">
                <a:solidFill>
                  <a:srgbClr val="F8B700"/>
                </a:solidFill>
                <a:latin typeface="Carlito"/>
                <a:cs typeface="Carlito"/>
              </a:rPr>
              <a:t>700</a:t>
            </a:r>
            <a:r>
              <a:rPr sz="2400" spc="-20" dirty="0">
                <a:solidFill>
                  <a:srgbClr val="F8B700"/>
                </a:solidFill>
                <a:latin typeface="Carlito"/>
                <a:cs typeface="Carlito"/>
              </a:rPr>
              <a:t> </a:t>
            </a:r>
            <a:r>
              <a:rPr sz="2400" spc="-25" dirty="0">
                <a:solidFill>
                  <a:srgbClr val="F8B700"/>
                </a:solidFill>
                <a:latin typeface="Carlito"/>
                <a:cs typeface="Carlito"/>
              </a:rPr>
              <a:t>m²</a:t>
            </a:r>
            <a:endParaRPr sz="2400">
              <a:latin typeface="Carlito"/>
              <a:cs typeface="Carlito"/>
            </a:endParaRPr>
          </a:p>
          <a:p>
            <a:pPr marL="12700" marR="5080">
              <a:lnSpc>
                <a:spcPts val="2210"/>
              </a:lnSpc>
              <a:spcBef>
                <a:spcPts val="970"/>
              </a:spcBef>
            </a:pP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2000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área</a:t>
            </a:r>
            <a:r>
              <a:rPr sz="20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rlito"/>
                <a:cs typeface="Carlito"/>
              </a:rPr>
              <a:t>exclusiva</a:t>
            </a:r>
            <a:r>
              <a:rPr sz="20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para</a:t>
            </a:r>
            <a:r>
              <a:rPr sz="2000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2000" spc="-20" dirty="0">
                <a:solidFill>
                  <a:srgbClr val="FFFFFF"/>
                </a:solidFill>
                <a:latin typeface="Carlito"/>
                <a:cs typeface="Carlito"/>
              </a:rPr>
              <a:t>Restaurante</a:t>
            </a:r>
            <a:r>
              <a:rPr sz="20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Vista</a:t>
            </a:r>
            <a:r>
              <a:rPr sz="20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rlito"/>
                <a:cs typeface="Carlito"/>
              </a:rPr>
              <a:t>Mar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14690" y="1813686"/>
            <a:ext cx="2264410" cy="951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80"/>
              </a:lnSpc>
              <a:spcBef>
                <a:spcPts val="100"/>
              </a:spcBef>
            </a:pPr>
            <a:r>
              <a:rPr sz="2400" dirty="0">
                <a:solidFill>
                  <a:srgbClr val="F8B700"/>
                </a:solidFill>
                <a:latin typeface="Carlito"/>
                <a:cs typeface="Carlito"/>
              </a:rPr>
              <a:t>3.000</a:t>
            </a:r>
            <a:r>
              <a:rPr sz="2400" spc="-40" dirty="0">
                <a:solidFill>
                  <a:srgbClr val="F8B700"/>
                </a:solidFill>
                <a:latin typeface="Carlito"/>
                <a:cs typeface="Carlito"/>
              </a:rPr>
              <a:t> </a:t>
            </a:r>
            <a:r>
              <a:rPr sz="2400" spc="-25" dirty="0">
                <a:solidFill>
                  <a:srgbClr val="F8B700"/>
                </a:solidFill>
                <a:latin typeface="Carlito"/>
                <a:cs typeface="Carlito"/>
              </a:rPr>
              <a:t>m²</a:t>
            </a:r>
            <a:endParaRPr sz="2400">
              <a:latin typeface="Carlito"/>
              <a:cs typeface="Carlito"/>
            </a:endParaRPr>
          </a:p>
          <a:p>
            <a:pPr marL="58419" marR="5080">
              <a:lnSpc>
                <a:spcPts val="2210"/>
              </a:lnSpc>
              <a:spcBef>
                <a:spcPts val="130"/>
              </a:spcBef>
            </a:pP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20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salões </a:t>
            </a:r>
            <a:r>
              <a:rPr sz="2000" spc="-10" dirty="0">
                <a:solidFill>
                  <a:srgbClr val="FFFFFF"/>
                </a:solidFill>
                <a:latin typeface="Carlito"/>
                <a:cs typeface="Carlito"/>
              </a:rPr>
              <a:t>moduláveis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no</a:t>
            </a:r>
            <a:r>
              <a:rPr sz="20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rlito"/>
                <a:cs typeface="Carlito"/>
              </a:rPr>
              <a:t>mezanino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7333" y="3360828"/>
            <a:ext cx="2550795" cy="79946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400" dirty="0">
                <a:solidFill>
                  <a:srgbClr val="F8B700"/>
                </a:solidFill>
                <a:latin typeface="Carlito"/>
                <a:cs typeface="Carlito"/>
              </a:rPr>
              <a:t>Mais</a:t>
            </a:r>
            <a:r>
              <a:rPr sz="2400" spc="-35" dirty="0">
                <a:solidFill>
                  <a:srgbClr val="F8B700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8B700"/>
                </a:solidFill>
                <a:latin typeface="Carlito"/>
                <a:cs typeface="Carlito"/>
              </a:rPr>
              <a:t>de</a:t>
            </a:r>
            <a:r>
              <a:rPr sz="2400" spc="-15" dirty="0">
                <a:solidFill>
                  <a:srgbClr val="F8B700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8B700"/>
                </a:solidFill>
                <a:latin typeface="Carlito"/>
                <a:cs typeface="Carlito"/>
              </a:rPr>
              <a:t>50</a:t>
            </a:r>
            <a:r>
              <a:rPr sz="2400" spc="-25" dirty="0">
                <a:solidFill>
                  <a:srgbClr val="F8B700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F8B700"/>
                </a:solidFill>
                <a:latin typeface="Carlito"/>
                <a:cs typeface="Carlito"/>
              </a:rPr>
              <a:t>opções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20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espaços</a:t>
            </a:r>
            <a:r>
              <a:rPr sz="20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para</a:t>
            </a:r>
            <a:r>
              <a:rPr sz="20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rlito"/>
                <a:cs typeface="Carlito"/>
              </a:rPr>
              <a:t>eventos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0013" y="1813686"/>
            <a:ext cx="1441450" cy="992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8B700"/>
                </a:solidFill>
                <a:latin typeface="Carlito"/>
                <a:cs typeface="Carlito"/>
              </a:rPr>
              <a:t>103.000</a:t>
            </a:r>
            <a:r>
              <a:rPr sz="2400" spc="-40" dirty="0">
                <a:solidFill>
                  <a:srgbClr val="F8B700"/>
                </a:solidFill>
                <a:latin typeface="Carlito"/>
                <a:cs typeface="Carlito"/>
              </a:rPr>
              <a:t> </a:t>
            </a:r>
            <a:r>
              <a:rPr sz="2400" spc="-25" dirty="0">
                <a:solidFill>
                  <a:srgbClr val="F8B700"/>
                </a:solidFill>
                <a:latin typeface="Carlito"/>
                <a:cs typeface="Carlito"/>
              </a:rPr>
              <a:t>m²</a:t>
            </a:r>
            <a:endParaRPr sz="2400">
              <a:latin typeface="Carlito"/>
              <a:cs typeface="Carlito"/>
            </a:endParaRPr>
          </a:p>
          <a:p>
            <a:pPr marL="12700" marR="92710">
              <a:lnSpc>
                <a:spcPts val="2210"/>
              </a:lnSpc>
              <a:spcBef>
                <a:spcPts val="355"/>
              </a:spcBef>
            </a:pP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20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área</a:t>
            </a:r>
            <a:r>
              <a:rPr sz="20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rlito"/>
                <a:cs typeface="Carlito"/>
              </a:rPr>
              <a:t>total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para</a:t>
            </a:r>
            <a:r>
              <a:rPr sz="2000" spc="-9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rlito"/>
                <a:cs typeface="Carlito"/>
              </a:rPr>
              <a:t>eventos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0013" y="3406597"/>
            <a:ext cx="1353820" cy="975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dirty="0">
                <a:solidFill>
                  <a:srgbClr val="F8B700"/>
                </a:solidFill>
                <a:latin typeface="Carlito"/>
                <a:cs typeface="Carlito"/>
              </a:rPr>
              <a:t>22.000</a:t>
            </a:r>
            <a:r>
              <a:rPr sz="2400" spc="-45" dirty="0">
                <a:solidFill>
                  <a:srgbClr val="F8B700"/>
                </a:solidFill>
                <a:latin typeface="Carlito"/>
                <a:cs typeface="Carlito"/>
              </a:rPr>
              <a:t> </a:t>
            </a:r>
            <a:r>
              <a:rPr sz="2400" spc="-25" dirty="0">
                <a:solidFill>
                  <a:srgbClr val="F8B700"/>
                </a:solidFill>
                <a:latin typeface="Carlito"/>
                <a:cs typeface="Carlito"/>
              </a:rPr>
              <a:t>m²</a:t>
            </a:r>
            <a:endParaRPr sz="2400">
              <a:latin typeface="Carlito"/>
              <a:cs typeface="Carlito"/>
            </a:endParaRPr>
          </a:p>
          <a:p>
            <a:pPr marL="12700" marR="5080">
              <a:lnSpc>
                <a:spcPts val="2210"/>
              </a:lnSpc>
              <a:spcBef>
                <a:spcPts val="229"/>
              </a:spcBef>
            </a:pP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20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área</a:t>
            </a:r>
            <a:r>
              <a:rPr sz="20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rlito"/>
                <a:cs typeface="Carlito"/>
              </a:rPr>
              <a:t>total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para</a:t>
            </a:r>
            <a:r>
              <a:rPr sz="2000" spc="-9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rlito"/>
                <a:cs typeface="Carlito"/>
              </a:rPr>
              <a:t>eventos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0013" y="4899915"/>
            <a:ext cx="2186305" cy="113919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400" dirty="0">
                <a:solidFill>
                  <a:srgbClr val="F8B700"/>
                </a:solidFill>
                <a:latin typeface="Carlito"/>
                <a:cs typeface="Carlito"/>
              </a:rPr>
              <a:t>44.000</a:t>
            </a:r>
            <a:r>
              <a:rPr sz="2400" spc="-45" dirty="0">
                <a:solidFill>
                  <a:srgbClr val="F8B700"/>
                </a:solidFill>
                <a:latin typeface="Carlito"/>
                <a:cs typeface="Carlito"/>
              </a:rPr>
              <a:t> </a:t>
            </a:r>
            <a:r>
              <a:rPr sz="2400" spc="-25" dirty="0">
                <a:solidFill>
                  <a:srgbClr val="F8B700"/>
                </a:solidFill>
                <a:latin typeface="Carlito"/>
                <a:cs typeface="Carlito"/>
              </a:rPr>
              <a:t>m²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ts val="2305"/>
              </a:lnSpc>
              <a:spcBef>
                <a:spcPts val="585"/>
              </a:spcBef>
            </a:pP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20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área</a:t>
            </a:r>
            <a:r>
              <a:rPr sz="20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rlito"/>
                <a:cs typeface="Carlito"/>
              </a:rPr>
              <a:t>para</a:t>
            </a:r>
            <a:endParaRPr sz="2000">
              <a:latin typeface="Carlito"/>
              <a:cs typeface="Carlito"/>
            </a:endParaRPr>
          </a:p>
          <a:p>
            <a:pPr marL="12700">
              <a:lnSpc>
                <a:spcPts val="2305"/>
              </a:lnSpc>
            </a:pP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eventos</a:t>
            </a:r>
            <a:r>
              <a:rPr sz="20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20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céu</a:t>
            </a:r>
            <a:r>
              <a:rPr sz="20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rlito"/>
                <a:cs typeface="Carlito"/>
              </a:rPr>
              <a:t>aberto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430916" y="2596271"/>
            <a:ext cx="785495" cy="568960"/>
            <a:chOff x="5430916" y="2596271"/>
            <a:chExt cx="785495" cy="568960"/>
          </a:xfrm>
        </p:grpSpPr>
        <p:sp>
          <p:nvSpPr>
            <p:cNvPr id="11" name="object 11"/>
            <p:cNvSpPr/>
            <p:nvPr/>
          </p:nvSpPr>
          <p:spPr>
            <a:xfrm>
              <a:off x="5430913" y="2596273"/>
              <a:ext cx="785495" cy="568960"/>
            </a:xfrm>
            <a:custGeom>
              <a:avLst/>
              <a:gdLst/>
              <a:ahLst/>
              <a:cxnLst/>
              <a:rect l="l" t="t" r="r" b="b"/>
              <a:pathLst>
                <a:path w="785495" h="568960">
                  <a:moveTo>
                    <a:pt x="785088" y="203327"/>
                  </a:moveTo>
                  <a:lnTo>
                    <a:pt x="773696" y="197231"/>
                  </a:lnTo>
                  <a:lnTo>
                    <a:pt x="773696" y="218668"/>
                  </a:lnTo>
                  <a:lnTo>
                    <a:pt x="773074" y="400253"/>
                  </a:lnTo>
                  <a:lnTo>
                    <a:pt x="506666" y="555167"/>
                  </a:lnTo>
                  <a:lnTo>
                    <a:pt x="372402" y="473595"/>
                  </a:lnTo>
                  <a:lnTo>
                    <a:pt x="341299" y="454698"/>
                  </a:lnTo>
                  <a:lnTo>
                    <a:pt x="217995" y="517766"/>
                  </a:lnTo>
                  <a:lnTo>
                    <a:pt x="11353" y="398348"/>
                  </a:lnTo>
                  <a:lnTo>
                    <a:pt x="11353" y="228371"/>
                  </a:lnTo>
                  <a:lnTo>
                    <a:pt x="31280" y="240233"/>
                  </a:lnTo>
                  <a:lnTo>
                    <a:pt x="31280" y="374040"/>
                  </a:lnTo>
                  <a:lnTo>
                    <a:pt x="50165" y="374040"/>
                  </a:lnTo>
                  <a:lnTo>
                    <a:pt x="50165" y="242976"/>
                  </a:lnTo>
                  <a:lnTo>
                    <a:pt x="50165" y="240512"/>
                  </a:lnTo>
                  <a:lnTo>
                    <a:pt x="77304" y="225856"/>
                  </a:lnTo>
                  <a:lnTo>
                    <a:pt x="77965" y="353288"/>
                  </a:lnTo>
                  <a:lnTo>
                    <a:pt x="86944" y="353250"/>
                  </a:lnTo>
                  <a:lnTo>
                    <a:pt x="92151" y="362191"/>
                  </a:lnTo>
                  <a:lnTo>
                    <a:pt x="389966" y="188785"/>
                  </a:lnTo>
                  <a:lnTo>
                    <a:pt x="694042" y="365302"/>
                  </a:lnTo>
                  <a:lnTo>
                    <a:pt x="703503" y="348957"/>
                  </a:lnTo>
                  <a:lnTo>
                    <a:pt x="422846" y="186029"/>
                  </a:lnTo>
                  <a:lnTo>
                    <a:pt x="389940" y="166928"/>
                  </a:lnTo>
                  <a:lnTo>
                    <a:pt x="96761" y="337642"/>
                  </a:lnTo>
                  <a:lnTo>
                    <a:pt x="96139" y="215696"/>
                  </a:lnTo>
                  <a:lnTo>
                    <a:pt x="395617" y="54127"/>
                  </a:lnTo>
                  <a:lnTo>
                    <a:pt x="386651" y="37477"/>
                  </a:lnTo>
                  <a:lnTo>
                    <a:pt x="40944" y="224015"/>
                  </a:lnTo>
                  <a:lnTo>
                    <a:pt x="21056" y="212153"/>
                  </a:lnTo>
                  <a:lnTo>
                    <a:pt x="21805" y="211747"/>
                  </a:lnTo>
                  <a:lnTo>
                    <a:pt x="389966" y="13144"/>
                  </a:lnTo>
                  <a:lnTo>
                    <a:pt x="773696" y="218668"/>
                  </a:lnTo>
                  <a:lnTo>
                    <a:pt x="773696" y="197231"/>
                  </a:lnTo>
                  <a:lnTo>
                    <a:pt x="425500" y="10731"/>
                  </a:lnTo>
                  <a:lnTo>
                    <a:pt x="405472" y="0"/>
                  </a:lnTo>
                  <a:lnTo>
                    <a:pt x="374510" y="0"/>
                  </a:lnTo>
                  <a:lnTo>
                    <a:pt x="0" y="202044"/>
                  </a:lnTo>
                  <a:lnTo>
                    <a:pt x="0" y="214972"/>
                  </a:lnTo>
                  <a:lnTo>
                    <a:pt x="0" y="221602"/>
                  </a:lnTo>
                  <a:lnTo>
                    <a:pt x="0" y="403809"/>
                  </a:lnTo>
                  <a:lnTo>
                    <a:pt x="1905" y="403809"/>
                  </a:lnTo>
                  <a:lnTo>
                    <a:pt x="0" y="407136"/>
                  </a:lnTo>
                  <a:lnTo>
                    <a:pt x="0" y="413613"/>
                  </a:lnTo>
                  <a:lnTo>
                    <a:pt x="217449" y="539280"/>
                  </a:lnTo>
                  <a:lnTo>
                    <a:pt x="254469" y="520331"/>
                  </a:lnTo>
                  <a:lnTo>
                    <a:pt x="340512" y="476326"/>
                  </a:lnTo>
                  <a:lnTo>
                    <a:pt x="492429" y="568617"/>
                  </a:lnTo>
                  <a:lnTo>
                    <a:pt x="521119" y="568617"/>
                  </a:lnTo>
                  <a:lnTo>
                    <a:pt x="539254" y="558076"/>
                  </a:lnTo>
                  <a:lnTo>
                    <a:pt x="785088" y="415124"/>
                  </a:lnTo>
                  <a:lnTo>
                    <a:pt x="785088" y="410197"/>
                  </a:lnTo>
                  <a:lnTo>
                    <a:pt x="782116" y="405091"/>
                  </a:lnTo>
                  <a:lnTo>
                    <a:pt x="785088" y="405091"/>
                  </a:lnTo>
                  <a:lnTo>
                    <a:pt x="785088" y="221348"/>
                  </a:lnTo>
                  <a:lnTo>
                    <a:pt x="785088" y="212991"/>
                  </a:lnTo>
                  <a:lnTo>
                    <a:pt x="785088" y="2033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66869" y="2941245"/>
              <a:ext cx="240358" cy="18354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20182" y="2642063"/>
              <a:ext cx="352425" cy="384810"/>
            </a:xfrm>
            <a:custGeom>
              <a:avLst/>
              <a:gdLst/>
              <a:ahLst/>
              <a:cxnLst/>
              <a:rect l="l" t="t" r="r" b="b"/>
              <a:pathLst>
                <a:path w="352425" h="384810">
                  <a:moveTo>
                    <a:pt x="309513" y="170839"/>
                  </a:moveTo>
                  <a:lnTo>
                    <a:pt x="309513" y="359291"/>
                  </a:lnTo>
                  <a:lnTo>
                    <a:pt x="351406" y="384229"/>
                  </a:lnTo>
                  <a:lnTo>
                    <a:pt x="352076" y="194244"/>
                  </a:lnTo>
                  <a:lnTo>
                    <a:pt x="0" y="0"/>
                  </a:lnTo>
                  <a:lnTo>
                    <a:pt x="691" y="132059"/>
                  </a:lnTo>
                </a:path>
              </a:pathLst>
            </a:custGeom>
            <a:ln w="188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7611" rIns="0" bIns="0" rtlCol="0">
            <a:spAutoFit/>
          </a:bodyPr>
          <a:lstStyle/>
          <a:p>
            <a:pPr marL="78740">
              <a:lnSpc>
                <a:spcPct val="100000"/>
              </a:lnSpc>
              <a:spcBef>
                <a:spcPts val="95"/>
              </a:spcBef>
            </a:pPr>
            <a:r>
              <a:rPr dirty="0"/>
              <a:t>CENTRO</a:t>
            </a:r>
            <a:r>
              <a:rPr spc="-80" dirty="0"/>
              <a:t> </a:t>
            </a:r>
            <a:r>
              <a:rPr dirty="0"/>
              <a:t>DE</a:t>
            </a:r>
            <a:r>
              <a:rPr spc="-75" dirty="0"/>
              <a:t> </a:t>
            </a:r>
            <a:r>
              <a:rPr spc="-10" dirty="0"/>
              <a:t>CONVENÇÕES</a:t>
            </a:r>
            <a:r>
              <a:rPr spc="-65" dirty="0"/>
              <a:t> </a:t>
            </a:r>
            <a:r>
              <a:rPr spc="-75" dirty="0"/>
              <a:t>SALVADOR </a:t>
            </a:r>
            <a:r>
              <a:rPr spc="160" dirty="0">
                <a:latin typeface="Liberation Sans Narrow"/>
                <a:cs typeface="Liberation Sans Narrow"/>
              </a:rPr>
              <a:t>–</a:t>
            </a:r>
            <a:r>
              <a:rPr spc="-95" dirty="0">
                <a:latin typeface="Liberation Sans Narrow"/>
                <a:cs typeface="Liberation Sans Narrow"/>
              </a:rPr>
              <a:t> </a:t>
            </a:r>
            <a:r>
              <a:rPr dirty="0"/>
              <a:t>GL</a:t>
            </a:r>
            <a:r>
              <a:rPr spc="-80" dirty="0"/>
              <a:t> </a:t>
            </a:r>
            <a:r>
              <a:rPr spc="-10" dirty="0"/>
              <a:t>events</a:t>
            </a:r>
          </a:p>
        </p:txBody>
      </p:sp>
      <p:sp>
        <p:nvSpPr>
          <p:cNvPr id="15" name="object 15"/>
          <p:cNvSpPr/>
          <p:nvPr/>
        </p:nvSpPr>
        <p:spPr>
          <a:xfrm>
            <a:off x="0" y="277368"/>
            <a:ext cx="205740" cy="611505"/>
          </a:xfrm>
          <a:custGeom>
            <a:avLst/>
            <a:gdLst/>
            <a:ahLst/>
            <a:cxnLst/>
            <a:rect l="l" t="t" r="r" b="b"/>
            <a:pathLst>
              <a:path w="205740" h="611505">
                <a:moveTo>
                  <a:pt x="205740" y="0"/>
                </a:moveTo>
                <a:lnTo>
                  <a:pt x="0" y="0"/>
                </a:lnTo>
                <a:lnTo>
                  <a:pt x="0" y="611123"/>
                </a:lnTo>
                <a:lnTo>
                  <a:pt x="205740" y="611123"/>
                </a:lnTo>
                <a:lnTo>
                  <a:pt x="205740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1571625"/>
            </a:xfrm>
            <a:custGeom>
              <a:avLst/>
              <a:gdLst/>
              <a:ahLst/>
              <a:cxnLst/>
              <a:rect l="l" t="t" r="r" b="b"/>
              <a:pathLst>
                <a:path w="12192000" h="1571625">
                  <a:moveTo>
                    <a:pt x="0" y="1571244"/>
                  </a:moveTo>
                  <a:lnTo>
                    <a:pt x="12192000" y="1571244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1571244"/>
                  </a:lnTo>
                  <a:close/>
                </a:path>
              </a:pathLst>
            </a:custGeom>
            <a:solidFill>
              <a:srgbClr val="E7E6E6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9200" y="318515"/>
              <a:ext cx="3095244" cy="9265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8783" y="397763"/>
              <a:ext cx="2299716" cy="107746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57683" y="142113"/>
            <a:ext cx="38595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666666"/>
                </a:solidFill>
                <a:latin typeface="Arial"/>
                <a:cs typeface="Arial"/>
              </a:rPr>
              <a:t>34º</a:t>
            </a:r>
            <a:r>
              <a:rPr sz="1800" spc="-2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6666"/>
                </a:solidFill>
                <a:latin typeface="Arial"/>
                <a:cs typeface="Arial"/>
              </a:rPr>
              <a:t>Congresso</a:t>
            </a:r>
            <a:r>
              <a:rPr sz="1800" spc="-4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6666"/>
                </a:solidFill>
                <a:latin typeface="Arial"/>
                <a:cs typeface="Arial"/>
              </a:rPr>
              <a:t>Brasileiro</a:t>
            </a:r>
            <a:r>
              <a:rPr sz="1800" spc="-1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6666"/>
                </a:solidFill>
                <a:latin typeface="Arial"/>
                <a:cs typeface="Arial"/>
              </a:rPr>
              <a:t>de</a:t>
            </a:r>
            <a:r>
              <a:rPr sz="1800" spc="-2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Arial"/>
                <a:cs typeface="Arial"/>
              </a:rPr>
              <a:t>Patologia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" y="6164577"/>
            <a:ext cx="12176759" cy="69341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4779" y="0"/>
            <a:ext cx="7583805" cy="6065520"/>
            <a:chOff x="144779" y="0"/>
            <a:chExt cx="7583805" cy="6065520"/>
          </a:xfrm>
        </p:grpSpPr>
        <p:sp>
          <p:nvSpPr>
            <p:cNvPr id="4" name="object 4"/>
            <p:cNvSpPr/>
            <p:nvPr/>
          </p:nvSpPr>
          <p:spPr>
            <a:xfrm>
              <a:off x="144779" y="0"/>
              <a:ext cx="6316980" cy="6065520"/>
            </a:xfrm>
            <a:custGeom>
              <a:avLst/>
              <a:gdLst/>
              <a:ahLst/>
              <a:cxnLst/>
              <a:rect l="l" t="t" r="r" b="b"/>
              <a:pathLst>
                <a:path w="6316980" h="6065520">
                  <a:moveTo>
                    <a:pt x="6316980" y="0"/>
                  </a:moveTo>
                  <a:lnTo>
                    <a:pt x="0" y="0"/>
                  </a:lnTo>
                  <a:lnTo>
                    <a:pt x="0" y="6065520"/>
                  </a:lnTo>
                  <a:lnTo>
                    <a:pt x="6316980" y="6065520"/>
                  </a:lnTo>
                  <a:lnTo>
                    <a:pt x="631698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523" y="431291"/>
              <a:ext cx="7345680" cy="520446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165972" y="2380869"/>
            <a:ext cx="3562985" cy="3141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>
              <a:lnSpc>
                <a:spcPts val="2090"/>
              </a:lnSpc>
              <a:spcBef>
                <a:spcPts val="100"/>
              </a:spcBef>
            </a:pPr>
            <a:r>
              <a:rPr sz="1800" b="1" dirty="0">
                <a:solidFill>
                  <a:srgbClr val="1A62AD"/>
                </a:solidFill>
                <a:latin typeface="Carlito"/>
                <a:cs typeface="Carlito"/>
              </a:rPr>
              <a:t>PISO</a:t>
            </a:r>
            <a:r>
              <a:rPr sz="1800" b="1" spc="-4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1A62AD"/>
                </a:solidFill>
                <a:latin typeface="Carlito"/>
                <a:cs typeface="Carlito"/>
              </a:rPr>
              <a:t>TÉRREO</a:t>
            </a:r>
            <a:r>
              <a:rPr sz="1800" b="1" spc="-20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1A62AD"/>
                </a:solidFill>
                <a:latin typeface="Carlito"/>
                <a:cs typeface="Carlito"/>
              </a:rPr>
              <a:t>-</a:t>
            </a:r>
            <a:r>
              <a:rPr sz="1800" b="1" spc="-1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800" b="1" spc="-20" dirty="0">
                <a:solidFill>
                  <a:srgbClr val="1A62AD"/>
                </a:solidFill>
                <a:latin typeface="Carlito"/>
                <a:cs typeface="Carlito"/>
              </a:rPr>
              <a:t>ÁREAS</a:t>
            </a:r>
            <a:endParaRPr sz="1800">
              <a:latin typeface="Carlito"/>
              <a:cs typeface="Carlito"/>
            </a:endParaRPr>
          </a:p>
          <a:p>
            <a:pPr marL="12700" marR="941069">
              <a:lnSpc>
                <a:spcPts val="2160"/>
              </a:lnSpc>
            </a:pP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Asa</a:t>
            </a:r>
            <a:r>
              <a:rPr sz="1800" spc="-9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A</a:t>
            </a:r>
            <a:r>
              <a:rPr sz="18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spc="229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00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completa</a:t>
            </a:r>
            <a:r>
              <a:rPr sz="1800" spc="-1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spc="229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00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rlito"/>
                <a:cs typeface="Carlito"/>
              </a:rPr>
              <a:t>4.763m² </a:t>
            </a: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Asa</a:t>
            </a:r>
            <a:r>
              <a:rPr sz="18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B </a:t>
            </a:r>
            <a:r>
              <a:rPr sz="1800" spc="229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00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rlito"/>
                <a:cs typeface="Carlito"/>
              </a:rPr>
              <a:t>completa</a:t>
            </a: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 -</a:t>
            </a:r>
            <a:r>
              <a:rPr sz="1800" spc="409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rlito"/>
                <a:cs typeface="Carlito"/>
              </a:rPr>
              <a:t>4.763m²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ts val="2090"/>
              </a:lnSpc>
            </a:pP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Áreas</a:t>
            </a:r>
            <a:r>
              <a:rPr sz="18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comuns</a:t>
            </a:r>
            <a:r>
              <a:rPr sz="18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spc="229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00" spc="2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rlito"/>
                <a:cs typeface="Carlito"/>
              </a:rPr>
              <a:t>aprox.</a:t>
            </a:r>
            <a:r>
              <a:rPr sz="18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4.500</a:t>
            </a:r>
            <a:r>
              <a:rPr sz="18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spc="-25" dirty="0">
                <a:solidFill>
                  <a:srgbClr val="404040"/>
                </a:solidFill>
                <a:latin typeface="Carlito"/>
                <a:cs typeface="Carlito"/>
              </a:rPr>
              <a:t>m²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sz="1800">
              <a:latin typeface="Carlito"/>
              <a:cs typeface="Carlito"/>
            </a:endParaRPr>
          </a:p>
          <a:p>
            <a:pPr marL="121920">
              <a:lnSpc>
                <a:spcPts val="1935"/>
              </a:lnSpc>
            </a:pPr>
            <a:r>
              <a:rPr sz="1800" b="1" dirty="0">
                <a:solidFill>
                  <a:srgbClr val="1A62AD"/>
                </a:solidFill>
                <a:latin typeface="Carlito"/>
                <a:cs typeface="Carlito"/>
              </a:rPr>
              <a:t>MEZANINO</a:t>
            </a:r>
            <a:r>
              <a:rPr sz="1800" b="1" spc="-2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1A62AD"/>
                </a:solidFill>
                <a:latin typeface="Carlito"/>
                <a:cs typeface="Carlito"/>
              </a:rPr>
              <a:t>-</a:t>
            </a:r>
            <a:r>
              <a:rPr sz="1800" b="1" spc="-30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rgbClr val="1A62AD"/>
                </a:solidFill>
                <a:latin typeface="Carlito"/>
                <a:cs typeface="Carlito"/>
              </a:rPr>
              <a:t>ÁREAS</a:t>
            </a:r>
            <a:endParaRPr sz="1800">
              <a:latin typeface="Carlito"/>
              <a:cs typeface="Carlito"/>
            </a:endParaRPr>
          </a:p>
          <a:p>
            <a:pPr marL="87630">
              <a:lnSpc>
                <a:spcPts val="1935"/>
              </a:lnSpc>
            </a:pP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Asa</a:t>
            </a:r>
            <a:r>
              <a:rPr sz="18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A</a:t>
            </a:r>
            <a:r>
              <a:rPr sz="1800" spc="-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spc="229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00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rlito"/>
                <a:cs typeface="Carlito"/>
              </a:rPr>
              <a:t>completa</a:t>
            </a:r>
            <a:endParaRPr sz="1800">
              <a:latin typeface="Carlito"/>
              <a:cs typeface="Carlito"/>
            </a:endParaRPr>
          </a:p>
          <a:p>
            <a:pPr marL="87630">
              <a:lnSpc>
                <a:spcPct val="100000"/>
              </a:lnSpc>
            </a:pP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Asa</a:t>
            </a:r>
            <a:r>
              <a:rPr sz="18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B</a:t>
            </a:r>
            <a:r>
              <a:rPr sz="1800" spc="-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spc="229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00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rlito"/>
                <a:cs typeface="Carlito"/>
              </a:rPr>
              <a:t>completa</a:t>
            </a:r>
            <a:endParaRPr sz="1800">
              <a:latin typeface="Carlito"/>
              <a:cs typeface="Carlito"/>
            </a:endParaRPr>
          </a:p>
          <a:p>
            <a:pPr marL="87630">
              <a:lnSpc>
                <a:spcPct val="100000"/>
              </a:lnSpc>
            </a:pP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Áreas</a:t>
            </a:r>
            <a:r>
              <a:rPr sz="18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comuns</a:t>
            </a:r>
            <a:r>
              <a:rPr sz="18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spc="229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00" spc="2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rlito"/>
                <a:cs typeface="Carlito"/>
              </a:rPr>
              <a:t>aprox.</a:t>
            </a:r>
            <a:r>
              <a:rPr sz="18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404040"/>
                </a:solidFill>
                <a:latin typeface="Carlito"/>
                <a:cs typeface="Carlito"/>
              </a:rPr>
              <a:t>2.288</a:t>
            </a:r>
            <a:r>
              <a:rPr sz="18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00" spc="-25" dirty="0">
                <a:solidFill>
                  <a:srgbClr val="404040"/>
                </a:solidFill>
                <a:latin typeface="Carlito"/>
                <a:cs typeface="Carlito"/>
              </a:rPr>
              <a:t>m²</a:t>
            </a:r>
            <a:endParaRPr sz="1800">
              <a:latin typeface="Carlito"/>
              <a:cs typeface="Carlito"/>
            </a:endParaRPr>
          </a:p>
          <a:p>
            <a:pPr marL="121920">
              <a:lnSpc>
                <a:spcPts val="2050"/>
              </a:lnSpc>
              <a:spcBef>
                <a:spcPts val="1560"/>
              </a:spcBef>
            </a:pPr>
            <a:r>
              <a:rPr sz="1800" b="1" spc="-25" dirty="0">
                <a:solidFill>
                  <a:srgbClr val="1A62AD"/>
                </a:solidFill>
                <a:latin typeface="Carlito"/>
                <a:cs typeface="Carlito"/>
              </a:rPr>
              <a:t>ESPAÇO</a:t>
            </a:r>
            <a:r>
              <a:rPr sz="1800" b="1" spc="-50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800" b="1" spc="-20" dirty="0">
                <a:solidFill>
                  <a:srgbClr val="1A62AD"/>
                </a:solidFill>
                <a:latin typeface="Carlito"/>
                <a:cs typeface="Carlito"/>
              </a:rPr>
              <a:t>MARÉS</a:t>
            </a:r>
            <a:endParaRPr sz="1800">
              <a:latin typeface="Carlito"/>
              <a:cs typeface="Carlito"/>
            </a:endParaRPr>
          </a:p>
          <a:p>
            <a:pPr marL="116205">
              <a:lnSpc>
                <a:spcPts val="1810"/>
              </a:lnSpc>
            </a:pPr>
            <a:r>
              <a:rPr sz="1600" dirty="0">
                <a:solidFill>
                  <a:srgbClr val="404040"/>
                </a:solidFill>
                <a:latin typeface="Carlito"/>
                <a:cs typeface="Carlito"/>
              </a:rPr>
              <a:t>Área</a:t>
            </a:r>
            <a:r>
              <a:rPr sz="16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404040"/>
                </a:solidFill>
                <a:latin typeface="Carlito"/>
                <a:cs typeface="Carlito"/>
              </a:rPr>
              <a:t>aberta</a:t>
            </a:r>
            <a:r>
              <a:rPr sz="16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404040"/>
                </a:solidFill>
                <a:latin typeface="Carlito"/>
                <a:cs typeface="Carlito"/>
              </a:rPr>
              <a:t>em</a:t>
            </a:r>
            <a:r>
              <a:rPr sz="1600" spc="-10" dirty="0">
                <a:solidFill>
                  <a:srgbClr val="404040"/>
                </a:solidFill>
                <a:latin typeface="Carlito"/>
                <a:cs typeface="Carlito"/>
              </a:rPr>
              <a:t> frente</a:t>
            </a:r>
            <a:r>
              <a:rPr sz="16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404040"/>
                </a:solidFill>
                <a:latin typeface="Carlito"/>
                <a:cs typeface="Carlito"/>
              </a:rPr>
              <a:t>ao</a:t>
            </a:r>
            <a:r>
              <a:rPr sz="16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404040"/>
                </a:solidFill>
                <a:latin typeface="Carlito"/>
                <a:cs typeface="Carlito"/>
              </a:rPr>
              <a:t>mar</a:t>
            </a:r>
            <a:r>
              <a:rPr sz="1600" spc="-1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spc="204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600" spc="-1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404040"/>
                </a:solidFill>
                <a:latin typeface="Carlito"/>
                <a:cs typeface="Carlito"/>
              </a:rPr>
              <a:t>14</a:t>
            </a:r>
            <a:r>
              <a:rPr sz="16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404040"/>
                </a:solidFill>
                <a:latin typeface="Carlito"/>
                <a:cs typeface="Carlito"/>
              </a:rPr>
              <a:t>mil</a:t>
            </a:r>
            <a:r>
              <a:rPr sz="16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spc="-25" dirty="0">
                <a:solidFill>
                  <a:srgbClr val="404040"/>
                </a:solidFill>
                <a:latin typeface="Carlito"/>
                <a:cs typeface="Carlito"/>
              </a:rPr>
              <a:t>m²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67471" y="2505455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0"/>
                </a:lnTo>
                <a:lnTo>
                  <a:pt x="0" y="12192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010015" y="182625"/>
            <a:ext cx="29889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1A62AD"/>
                </a:solidFill>
              </a:rPr>
              <a:t>ÁREAS</a:t>
            </a:r>
            <a:r>
              <a:rPr sz="2800" spc="-105" dirty="0">
                <a:solidFill>
                  <a:srgbClr val="1A62AD"/>
                </a:solidFill>
              </a:rPr>
              <a:t> </a:t>
            </a:r>
            <a:r>
              <a:rPr sz="2800" spc="-25" dirty="0">
                <a:solidFill>
                  <a:srgbClr val="1A62AD"/>
                </a:solidFill>
              </a:rPr>
              <a:t>RESERVADAS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12047219" y="202692"/>
            <a:ext cx="144780" cy="382905"/>
          </a:xfrm>
          <a:custGeom>
            <a:avLst/>
            <a:gdLst/>
            <a:ahLst/>
            <a:cxnLst/>
            <a:rect l="l" t="t" r="r" b="b"/>
            <a:pathLst>
              <a:path w="144779" h="382905">
                <a:moveTo>
                  <a:pt x="0" y="382523"/>
                </a:moveTo>
                <a:lnTo>
                  <a:pt x="144779" y="382523"/>
                </a:lnTo>
                <a:lnTo>
                  <a:pt x="144779" y="0"/>
                </a:lnTo>
                <a:lnTo>
                  <a:pt x="0" y="0"/>
                </a:lnTo>
                <a:lnTo>
                  <a:pt x="0" y="382523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53271" y="36575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167640" y="0"/>
                </a:moveTo>
                <a:lnTo>
                  <a:pt x="0" y="0"/>
                </a:lnTo>
                <a:lnTo>
                  <a:pt x="0" y="167639"/>
                </a:lnTo>
                <a:lnTo>
                  <a:pt x="167640" y="167639"/>
                </a:lnTo>
                <a:lnTo>
                  <a:pt x="167640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85759" y="3880103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0"/>
                </a:lnTo>
                <a:lnTo>
                  <a:pt x="0" y="12192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33004" y="511302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0"/>
                </a:lnTo>
                <a:lnTo>
                  <a:pt x="0" y="121919"/>
                </a:lnTo>
                <a:lnTo>
                  <a:pt x="121920" y="121919"/>
                </a:lnTo>
                <a:lnTo>
                  <a:pt x="1219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8739" y="6197904"/>
            <a:ext cx="51796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dirty="0">
                <a:solidFill>
                  <a:srgbClr val="FFFFFF"/>
                </a:solidFill>
                <a:latin typeface="Carlito"/>
                <a:cs typeface="Carlito"/>
              </a:rPr>
              <a:t>Obs.:</a:t>
            </a:r>
            <a:r>
              <a:rPr sz="1600" b="1" i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i="1" spc="-10" dirty="0">
                <a:solidFill>
                  <a:srgbClr val="FFFFFF"/>
                </a:solidFill>
                <a:latin typeface="Carlito"/>
                <a:cs typeface="Carlito"/>
              </a:rPr>
              <a:t>Valores</a:t>
            </a:r>
            <a:r>
              <a:rPr sz="1600" b="1" i="1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i="1" spc="-10" dirty="0">
                <a:solidFill>
                  <a:srgbClr val="FFFFFF"/>
                </a:solidFill>
                <a:latin typeface="Carlito"/>
                <a:cs typeface="Carlito"/>
              </a:rPr>
              <a:t>apresentados </a:t>
            </a:r>
            <a:r>
              <a:rPr sz="1600" b="1" i="1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600" b="1" i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Carlito"/>
                <a:cs typeface="Carlito"/>
              </a:rPr>
              <a:t>Proposta</a:t>
            </a:r>
            <a:r>
              <a:rPr sz="1600" b="1" i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Carlito"/>
                <a:cs typeface="Carlito"/>
              </a:rPr>
              <a:t>Comercial</a:t>
            </a:r>
            <a:r>
              <a:rPr sz="1600" b="1" i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Carlito"/>
                <a:cs typeface="Carlito"/>
              </a:rPr>
              <a:t>em</a:t>
            </a:r>
            <a:r>
              <a:rPr sz="1600" b="1" i="1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i="1" spc="-10" dirty="0">
                <a:solidFill>
                  <a:srgbClr val="FFFFFF"/>
                </a:solidFill>
                <a:latin typeface="Carlito"/>
                <a:cs typeface="Carlito"/>
              </a:rPr>
              <a:t>anexo.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13310" y="1202398"/>
            <a:ext cx="2061806" cy="85409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033384" y="842213"/>
            <a:ext cx="38677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666666"/>
                </a:solidFill>
                <a:latin typeface="Arial"/>
                <a:cs typeface="Arial"/>
              </a:rPr>
              <a:t>34º</a:t>
            </a:r>
            <a:r>
              <a:rPr sz="1800" spc="-3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Arial"/>
                <a:cs typeface="Arial"/>
              </a:rPr>
              <a:t>Congresso</a:t>
            </a:r>
            <a:r>
              <a:rPr sz="1800" spc="-4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6666"/>
                </a:solidFill>
                <a:latin typeface="Arial"/>
                <a:cs typeface="Arial"/>
              </a:rPr>
              <a:t>Brasileiro</a:t>
            </a:r>
            <a:r>
              <a:rPr sz="1800" spc="-2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666666"/>
                </a:solidFill>
                <a:latin typeface="Arial"/>
                <a:cs typeface="Arial"/>
              </a:rPr>
              <a:t>de</a:t>
            </a:r>
            <a:r>
              <a:rPr sz="1800" spc="-3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Arial"/>
                <a:cs typeface="Arial"/>
              </a:rPr>
              <a:t>Patologia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164577"/>
              <a:ext cx="12176759" cy="6934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2192000" y="6857999"/>
                  </a:lnTo>
                  <a:lnTo>
                    <a:pt x="12192000" y="4496376"/>
                  </a:lnTo>
                  <a:lnTo>
                    <a:pt x="9352571" y="4496376"/>
                  </a:lnTo>
                  <a:lnTo>
                    <a:pt x="9125470" y="4494181"/>
                  </a:lnTo>
                  <a:lnTo>
                    <a:pt x="8887850" y="4487225"/>
                  </a:lnTo>
                  <a:lnTo>
                    <a:pt x="8639008" y="4475134"/>
                  </a:lnTo>
                  <a:lnTo>
                    <a:pt x="8378335" y="4457533"/>
                  </a:lnTo>
                  <a:lnTo>
                    <a:pt x="8105195" y="4434051"/>
                  </a:lnTo>
                  <a:lnTo>
                    <a:pt x="7818954" y="4404315"/>
                  </a:lnTo>
                  <a:lnTo>
                    <a:pt x="7518979" y="4367951"/>
                  </a:lnTo>
                  <a:lnTo>
                    <a:pt x="7139986" y="4315040"/>
                  </a:lnTo>
                  <a:lnTo>
                    <a:pt x="6739207" y="4251403"/>
                  </a:lnTo>
                  <a:lnTo>
                    <a:pt x="6315545" y="4176396"/>
                  </a:lnTo>
                  <a:lnTo>
                    <a:pt x="5790891" y="4073657"/>
                  </a:lnTo>
                  <a:lnTo>
                    <a:pt x="5231860" y="3953539"/>
                  </a:lnTo>
                  <a:lnTo>
                    <a:pt x="4441625" y="3776037"/>
                  </a:lnTo>
                  <a:lnTo>
                    <a:pt x="3920863" y="3668963"/>
                  </a:lnTo>
                  <a:lnTo>
                    <a:pt x="3415218" y="3574497"/>
                  </a:lnTo>
                  <a:lnTo>
                    <a:pt x="2969906" y="3499623"/>
                  </a:lnTo>
                  <a:lnTo>
                    <a:pt x="2530961" y="3433779"/>
                  </a:lnTo>
                  <a:lnTo>
                    <a:pt x="2095602" y="3376404"/>
                  </a:lnTo>
                  <a:lnTo>
                    <a:pt x="1612688" y="3321907"/>
                  </a:lnTo>
                  <a:lnTo>
                    <a:pt x="1126945" y="3276407"/>
                  </a:lnTo>
                  <a:lnTo>
                    <a:pt x="634555" y="3239135"/>
                  </a:lnTo>
                  <a:lnTo>
                    <a:pt x="123992" y="3209798"/>
                  </a:lnTo>
                  <a:lnTo>
                    <a:pt x="123992" y="123951"/>
                  </a:lnTo>
                  <a:lnTo>
                    <a:pt x="12192000" y="123951"/>
                  </a:lnTo>
                  <a:lnTo>
                    <a:pt x="12192000" y="0"/>
                  </a:lnTo>
                  <a:close/>
                </a:path>
                <a:path w="12192000" h="6858000">
                  <a:moveTo>
                    <a:pt x="12192000" y="123951"/>
                  </a:moveTo>
                  <a:lnTo>
                    <a:pt x="12068048" y="123951"/>
                  </a:lnTo>
                  <a:lnTo>
                    <a:pt x="12068048" y="4188332"/>
                  </a:lnTo>
                  <a:lnTo>
                    <a:pt x="11364719" y="4307753"/>
                  </a:lnTo>
                  <a:lnTo>
                    <a:pt x="10961844" y="4373081"/>
                  </a:lnTo>
                  <a:lnTo>
                    <a:pt x="10733086" y="4405370"/>
                  </a:lnTo>
                  <a:lnTo>
                    <a:pt x="10528705" y="4430429"/>
                  </a:lnTo>
                  <a:lnTo>
                    <a:pt x="10351695" y="4448973"/>
                  </a:lnTo>
                  <a:lnTo>
                    <a:pt x="10167926" y="4464993"/>
                  </a:lnTo>
                  <a:lnTo>
                    <a:pt x="9976763" y="4478117"/>
                  </a:lnTo>
                  <a:lnTo>
                    <a:pt x="9777573" y="4487971"/>
                  </a:lnTo>
                  <a:lnTo>
                    <a:pt x="9569693" y="4494182"/>
                  </a:lnTo>
                  <a:lnTo>
                    <a:pt x="9352571" y="4496376"/>
                  </a:lnTo>
                  <a:lnTo>
                    <a:pt x="12192000" y="4496376"/>
                  </a:lnTo>
                  <a:lnTo>
                    <a:pt x="12192000" y="1239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443" y="0"/>
              <a:ext cx="12068556" cy="6857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4570"/>
              <a:ext cx="3345179" cy="6853555"/>
            </a:xfrm>
            <a:custGeom>
              <a:avLst/>
              <a:gdLst/>
              <a:ahLst/>
              <a:cxnLst/>
              <a:rect l="l" t="t" r="r" b="b"/>
              <a:pathLst>
                <a:path w="3345179" h="6853555">
                  <a:moveTo>
                    <a:pt x="3345180" y="6853426"/>
                  </a:moveTo>
                  <a:lnTo>
                    <a:pt x="3345180" y="0"/>
                  </a:lnTo>
                  <a:lnTo>
                    <a:pt x="0" y="0"/>
                  </a:lnTo>
                  <a:lnTo>
                    <a:pt x="0" y="6853426"/>
                  </a:lnTo>
                  <a:lnTo>
                    <a:pt x="3345180" y="6853426"/>
                  </a:lnTo>
                  <a:close/>
                </a:path>
              </a:pathLst>
            </a:custGeom>
            <a:solidFill>
              <a:srgbClr val="1D77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916" y="105155"/>
              <a:ext cx="5777865" cy="2593975"/>
            </a:xfrm>
            <a:custGeom>
              <a:avLst/>
              <a:gdLst/>
              <a:ahLst/>
              <a:cxnLst/>
              <a:rect l="l" t="t" r="r" b="b"/>
              <a:pathLst>
                <a:path w="5777865" h="2593975">
                  <a:moveTo>
                    <a:pt x="5725414" y="0"/>
                  </a:moveTo>
                  <a:lnTo>
                    <a:pt x="182168" y="150622"/>
                  </a:lnTo>
                  <a:lnTo>
                    <a:pt x="0" y="1204849"/>
                  </a:lnTo>
                  <a:lnTo>
                    <a:pt x="182168" y="2510155"/>
                  </a:lnTo>
                  <a:lnTo>
                    <a:pt x="1223137" y="2493391"/>
                  </a:lnTo>
                  <a:lnTo>
                    <a:pt x="1873758" y="2560320"/>
                  </a:lnTo>
                  <a:lnTo>
                    <a:pt x="3227070" y="2459990"/>
                  </a:lnTo>
                  <a:lnTo>
                    <a:pt x="3530806" y="2467001"/>
                  </a:lnTo>
                  <a:lnTo>
                    <a:pt x="3651988" y="2470429"/>
                  </a:lnTo>
                  <a:lnTo>
                    <a:pt x="3775274" y="2474679"/>
                  </a:lnTo>
                  <a:lnTo>
                    <a:pt x="3835459" y="2477144"/>
                  </a:lnTo>
                  <a:lnTo>
                    <a:pt x="3893473" y="2479854"/>
                  </a:lnTo>
                  <a:lnTo>
                    <a:pt x="3948418" y="2482820"/>
                  </a:lnTo>
                  <a:lnTo>
                    <a:pt x="3999394" y="2486057"/>
                  </a:lnTo>
                  <a:lnTo>
                    <a:pt x="4045502" y="2489576"/>
                  </a:lnTo>
                  <a:lnTo>
                    <a:pt x="4085844" y="2493391"/>
                  </a:lnTo>
                  <a:lnTo>
                    <a:pt x="4138229" y="2500826"/>
                  </a:lnTo>
                  <a:lnTo>
                    <a:pt x="4241667" y="2519697"/>
                  </a:lnTo>
                  <a:lnTo>
                    <a:pt x="4294124" y="2526919"/>
                  </a:lnTo>
                  <a:lnTo>
                    <a:pt x="4363652" y="2533605"/>
                  </a:lnTo>
                  <a:lnTo>
                    <a:pt x="4420818" y="2538240"/>
                  </a:lnTo>
                  <a:lnTo>
                    <a:pt x="4469539" y="2541194"/>
                  </a:lnTo>
                  <a:lnTo>
                    <a:pt x="4513735" y="2542843"/>
                  </a:lnTo>
                  <a:lnTo>
                    <a:pt x="4557325" y="2543558"/>
                  </a:lnTo>
                  <a:lnTo>
                    <a:pt x="4658360" y="2543683"/>
                  </a:lnTo>
                  <a:lnTo>
                    <a:pt x="5621274" y="2593848"/>
                  </a:lnTo>
                  <a:lnTo>
                    <a:pt x="5621274" y="1087755"/>
                  </a:lnTo>
                  <a:lnTo>
                    <a:pt x="5777484" y="384937"/>
                  </a:lnTo>
                  <a:lnTo>
                    <a:pt x="5725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192523" y="6042659"/>
            <a:ext cx="6583680" cy="588645"/>
          </a:xfrm>
          <a:prstGeom prst="rect">
            <a:avLst/>
          </a:prstGeom>
          <a:solidFill>
            <a:srgbClr val="EB1C23"/>
          </a:solidFill>
        </p:spPr>
        <p:txBody>
          <a:bodyPr vert="horz" wrap="square" lIns="0" tIns="92710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730"/>
              </a:spcBef>
            </a:pPr>
            <a:r>
              <a:rPr sz="2400" b="1" spc="-110" dirty="0">
                <a:latin typeface="Arial"/>
                <a:cs typeface="Arial"/>
              </a:rPr>
              <a:t>SALVADOR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–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70" dirty="0">
                <a:latin typeface="Arial"/>
                <a:cs typeface="Arial"/>
              </a:rPr>
              <a:t>CIDADE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114" dirty="0">
                <a:latin typeface="Arial"/>
                <a:cs typeface="Arial"/>
              </a:rPr>
              <a:t>CANDIDATA</a:t>
            </a:r>
            <a:r>
              <a:rPr sz="2400" b="1" spc="-13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2024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2163" y="845819"/>
            <a:ext cx="3332988" cy="15621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87502" y="474345"/>
            <a:ext cx="51358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5" dirty="0">
                <a:solidFill>
                  <a:srgbClr val="666666"/>
                </a:solidFill>
                <a:latin typeface="Arial"/>
                <a:cs typeface="Arial"/>
              </a:rPr>
              <a:t>35º</a:t>
            </a:r>
            <a:r>
              <a:rPr sz="2400" spc="-9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666666"/>
                </a:solidFill>
                <a:latin typeface="Arial"/>
                <a:cs typeface="Arial"/>
              </a:rPr>
              <a:t>Congresso</a:t>
            </a:r>
            <a:r>
              <a:rPr sz="2400" spc="-10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66666"/>
                </a:solidFill>
                <a:latin typeface="Arial"/>
                <a:cs typeface="Arial"/>
              </a:rPr>
              <a:t>Brasileiro</a:t>
            </a:r>
            <a:r>
              <a:rPr sz="2400" spc="-9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666666"/>
                </a:solidFill>
                <a:latin typeface="Arial"/>
                <a:cs typeface="Arial"/>
              </a:rPr>
              <a:t>de</a:t>
            </a:r>
            <a:r>
              <a:rPr sz="2400" spc="-9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666666"/>
                </a:solidFill>
                <a:latin typeface="Arial"/>
                <a:cs typeface="Arial"/>
              </a:rPr>
              <a:t>Patologia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223761" y="219202"/>
            <a:ext cx="5790565" cy="817880"/>
            <a:chOff x="6223761" y="219202"/>
            <a:chExt cx="5790565" cy="817880"/>
          </a:xfrm>
        </p:grpSpPr>
        <p:sp>
          <p:nvSpPr>
            <p:cNvPr id="12" name="object 12"/>
            <p:cNvSpPr/>
            <p:nvPr/>
          </p:nvSpPr>
          <p:spPr>
            <a:xfrm>
              <a:off x="6230111" y="225552"/>
              <a:ext cx="5777865" cy="805180"/>
            </a:xfrm>
            <a:custGeom>
              <a:avLst/>
              <a:gdLst/>
              <a:ahLst/>
              <a:cxnLst/>
              <a:rect l="l" t="t" r="r" b="b"/>
              <a:pathLst>
                <a:path w="5777865" h="805180">
                  <a:moveTo>
                    <a:pt x="4333113" y="0"/>
                  </a:moveTo>
                  <a:lnTo>
                    <a:pt x="4251152" y="127"/>
                  </a:lnTo>
                  <a:lnTo>
                    <a:pt x="4170391" y="505"/>
                  </a:lnTo>
                  <a:lnTo>
                    <a:pt x="4012954" y="1985"/>
                  </a:lnTo>
                  <a:lnTo>
                    <a:pt x="3861778" y="4386"/>
                  </a:lnTo>
                  <a:lnTo>
                    <a:pt x="3717838" y="7653"/>
                  </a:lnTo>
                  <a:lnTo>
                    <a:pt x="3648886" y="9594"/>
                  </a:lnTo>
                  <a:lnTo>
                    <a:pt x="3582109" y="11730"/>
                  </a:lnTo>
                  <a:lnTo>
                    <a:pt x="3517628" y="14057"/>
                  </a:lnTo>
                  <a:lnTo>
                    <a:pt x="3455567" y="16565"/>
                  </a:lnTo>
                  <a:lnTo>
                    <a:pt x="3396045" y="19249"/>
                  </a:lnTo>
                  <a:lnTo>
                    <a:pt x="3339187" y="22102"/>
                  </a:lnTo>
                  <a:lnTo>
                    <a:pt x="3285113" y="25117"/>
                  </a:lnTo>
                  <a:lnTo>
                    <a:pt x="3233946" y="28287"/>
                  </a:lnTo>
                  <a:lnTo>
                    <a:pt x="3185807" y="31605"/>
                  </a:lnTo>
                  <a:lnTo>
                    <a:pt x="3140818" y="35065"/>
                  </a:lnTo>
                  <a:lnTo>
                    <a:pt x="3099101" y="38660"/>
                  </a:lnTo>
                  <a:lnTo>
                    <a:pt x="3060779" y="42382"/>
                  </a:lnTo>
                  <a:lnTo>
                    <a:pt x="2994806" y="50184"/>
                  </a:lnTo>
                  <a:lnTo>
                    <a:pt x="2943872" y="58416"/>
                  </a:lnTo>
                  <a:lnTo>
                    <a:pt x="2897806" y="71450"/>
                  </a:lnTo>
                  <a:lnTo>
                    <a:pt x="2886455" y="85084"/>
                  </a:lnTo>
                  <a:lnTo>
                    <a:pt x="2879677" y="89584"/>
                  </a:lnTo>
                  <a:lnTo>
                    <a:pt x="2833611" y="102609"/>
                  </a:lnTo>
                  <a:lnTo>
                    <a:pt x="2782677" y="110832"/>
                  </a:lnTo>
                  <a:lnTo>
                    <a:pt x="2716704" y="118623"/>
                  </a:lnTo>
                  <a:lnTo>
                    <a:pt x="2678382" y="122340"/>
                  </a:lnTo>
                  <a:lnTo>
                    <a:pt x="2636665" y="125929"/>
                  </a:lnTo>
                  <a:lnTo>
                    <a:pt x="2591676" y="129382"/>
                  </a:lnTo>
                  <a:lnTo>
                    <a:pt x="2543537" y="132694"/>
                  </a:lnTo>
                  <a:lnTo>
                    <a:pt x="2492370" y="135858"/>
                  </a:lnTo>
                  <a:lnTo>
                    <a:pt x="2438296" y="138866"/>
                  </a:lnTo>
                  <a:lnTo>
                    <a:pt x="2381438" y="141712"/>
                  </a:lnTo>
                  <a:lnTo>
                    <a:pt x="2321916" y="144390"/>
                  </a:lnTo>
                  <a:lnTo>
                    <a:pt x="2259855" y="146892"/>
                  </a:lnTo>
                  <a:lnTo>
                    <a:pt x="2195374" y="149212"/>
                  </a:lnTo>
                  <a:lnTo>
                    <a:pt x="2128597" y="151344"/>
                  </a:lnTo>
                  <a:lnTo>
                    <a:pt x="2059645" y="153279"/>
                  </a:lnTo>
                  <a:lnTo>
                    <a:pt x="1915705" y="156536"/>
                  </a:lnTo>
                  <a:lnTo>
                    <a:pt x="1764529" y="158929"/>
                  </a:lnTo>
                  <a:lnTo>
                    <a:pt x="1607092" y="160405"/>
                  </a:lnTo>
                  <a:lnTo>
                    <a:pt x="1444370" y="160909"/>
                  </a:lnTo>
                  <a:lnTo>
                    <a:pt x="1281649" y="160405"/>
                  </a:lnTo>
                  <a:lnTo>
                    <a:pt x="1124212" y="158929"/>
                  </a:lnTo>
                  <a:lnTo>
                    <a:pt x="973036" y="156536"/>
                  </a:lnTo>
                  <a:lnTo>
                    <a:pt x="829096" y="153279"/>
                  </a:lnTo>
                  <a:lnTo>
                    <a:pt x="760144" y="151344"/>
                  </a:lnTo>
                  <a:lnTo>
                    <a:pt x="693367" y="149212"/>
                  </a:lnTo>
                  <a:lnTo>
                    <a:pt x="628886" y="146892"/>
                  </a:lnTo>
                  <a:lnTo>
                    <a:pt x="566825" y="144390"/>
                  </a:lnTo>
                  <a:lnTo>
                    <a:pt x="507303" y="141712"/>
                  </a:lnTo>
                  <a:lnTo>
                    <a:pt x="450445" y="138866"/>
                  </a:lnTo>
                  <a:lnTo>
                    <a:pt x="396371" y="135858"/>
                  </a:lnTo>
                  <a:lnTo>
                    <a:pt x="345204" y="132694"/>
                  </a:lnTo>
                  <a:lnTo>
                    <a:pt x="297065" y="129382"/>
                  </a:lnTo>
                  <a:lnTo>
                    <a:pt x="252076" y="125929"/>
                  </a:lnTo>
                  <a:lnTo>
                    <a:pt x="210359" y="122340"/>
                  </a:lnTo>
                  <a:lnTo>
                    <a:pt x="172037" y="118623"/>
                  </a:lnTo>
                  <a:lnTo>
                    <a:pt x="106064" y="110832"/>
                  </a:lnTo>
                  <a:lnTo>
                    <a:pt x="55130" y="102609"/>
                  </a:lnTo>
                  <a:lnTo>
                    <a:pt x="9064" y="89584"/>
                  </a:lnTo>
                  <a:lnTo>
                    <a:pt x="0" y="80518"/>
                  </a:lnTo>
                  <a:lnTo>
                    <a:pt x="0" y="724153"/>
                  </a:lnTo>
                  <a:lnTo>
                    <a:pt x="35608" y="741996"/>
                  </a:lnTo>
                  <a:lnTo>
                    <a:pt x="78656" y="750422"/>
                  </a:lnTo>
                  <a:lnTo>
                    <a:pt x="137231" y="758445"/>
                  </a:lnTo>
                  <a:lnTo>
                    <a:pt x="210359" y="766011"/>
                  </a:lnTo>
                  <a:lnTo>
                    <a:pt x="252076" y="769606"/>
                  </a:lnTo>
                  <a:lnTo>
                    <a:pt x="297065" y="773066"/>
                  </a:lnTo>
                  <a:lnTo>
                    <a:pt x="345204" y="776384"/>
                  </a:lnTo>
                  <a:lnTo>
                    <a:pt x="396371" y="779554"/>
                  </a:lnTo>
                  <a:lnTo>
                    <a:pt x="450445" y="782569"/>
                  </a:lnTo>
                  <a:lnTo>
                    <a:pt x="507303" y="785422"/>
                  </a:lnTo>
                  <a:lnTo>
                    <a:pt x="566825" y="788106"/>
                  </a:lnTo>
                  <a:lnTo>
                    <a:pt x="628886" y="790614"/>
                  </a:lnTo>
                  <a:lnTo>
                    <a:pt x="693367" y="792941"/>
                  </a:lnTo>
                  <a:lnTo>
                    <a:pt x="760144" y="795077"/>
                  </a:lnTo>
                  <a:lnTo>
                    <a:pt x="829096" y="797018"/>
                  </a:lnTo>
                  <a:lnTo>
                    <a:pt x="900100" y="798756"/>
                  </a:lnTo>
                  <a:lnTo>
                    <a:pt x="1047781" y="801597"/>
                  </a:lnTo>
                  <a:lnTo>
                    <a:pt x="1202209" y="803544"/>
                  </a:lnTo>
                  <a:lnTo>
                    <a:pt x="1362410" y="804544"/>
                  </a:lnTo>
                  <a:lnTo>
                    <a:pt x="1444370" y="804672"/>
                  </a:lnTo>
                  <a:lnTo>
                    <a:pt x="1526331" y="804544"/>
                  </a:lnTo>
                  <a:lnTo>
                    <a:pt x="1607092" y="804166"/>
                  </a:lnTo>
                  <a:lnTo>
                    <a:pt x="1764529" y="802686"/>
                  </a:lnTo>
                  <a:lnTo>
                    <a:pt x="1915705" y="800285"/>
                  </a:lnTo>
                  <a:lnTo>
                    <a:pt x="2059645" y="797018"/>
                  </a:lnTo>
                  <a:lnTo>
                    <a:pt x="2128597" y="795077"/>
                  </a:lnTo>
                  <a:lnTo>
                    <a:pt x="2195374" y="792941"/>
                  </a:lnTo>
                  <a:lnTo>
                    <a:pt x="2259855" y="790614"/>
                  </a:lnTo>
                  <a:lnTo>
                    <a:pt x="2321916" y="788106"/>
                  </a:lnTo>
                  <a:lnTo>
                    <a:pt x="2381438" y="785422"/>
                  </a:lnTo>
                  <a:lnTo>
                    <a:pt x="2438296" y="782569"/>
                  </a:lnTo>
                  <a:lnTo>
                    <a:pt x="2492370" y="779554"/>
                  </a:lnTo>
                  <a:lnTo>
                    <a:pt x="2543537" y="776384"/>
                  </a:lnTo>
                  <a:lnTo>
                    <a:pt x="2591676" y="773066"/>
                  </a:lnTo>
                  <a:lnTo>
                    <a:pt x="2636665" y="769606"/>
                  </a:lnTo>
                  <a:lnTo>
                    <a:pt x="2678382" y="766011"/>
                  </a:lnTo>
                  <a:lnTo>
                    <a:pt x="2716704" y="762289"/>
                  </a:lnTo>
                  <a:lnTo>
                    <a:pt x="2782677" y="754487"/>
                  </a:lnTo>
                  <a:lnTo>
                    <a:pt x="2833611" y="746255"/>
                  </a:lnTo>
                  <a:lnTo>
                    <a:pt x="2879677" y="733221"/>
                  </a:lnTo>
                  <a:lnTo>
                    <a:pt x="2891028" y="719587"/>
                  </a:lnTo>
                  <a:lnTo>
                    <a:pt x="2897806" y="715087"/>
                  </a:lnTo>
                  <a:lnTo>
                    <a:pt x="2943872" y="702062"/>
                  </a:lnTo>
                  <a:lnTo>
                    <a:pt x="2994806" y="693839"/>
                  </a:lnTo>
                  <a:lnTo>
                    <a:pt x="3060779" y="686048"/>
                  </a:lnTo>
                  <a:lnTo>
                    <a:pt x="3099101" y="682331"/>
                  </a:lnTo>
                  <a:lnTo>
                    <a:pt x="3140818" y="678742"/>
                  </a:lnTo>
                  <a:lnTo>
                    <a:pt x="3185807" y="675289"/>
                  </a:lnTo>
                  <a:lnTo>
                    <a:pt x="3233946" y="671977"/>
                  </a:lnTo>
                  <a:lnTo>
                    <a:pt x="3285113" y="668813"/>
                  </a:lnTo>
                  <a:lnTo>
                    <a:pt x="3339187" y="665805"/>
                  </a:lnTo>
                  <a:lnTo>
                    <a:pt x="3396045" y="662959"/>
                  </a:lnTo>
                  <a:lnTo>
                    <a:pt x="3455567" y="660281"/>
                  </a:lnTo>
                  <a:lnTo>
                    <a:pt x="3517628" y="657779"/>
                  </a:lnTo>
                  <a:lnTo>
                    <a:pt x="3582109" y="655459"/>
                  </a:lnTo>
                  <a:lnTo>
                    <a:pt x="3648886" y="653327"/>
                  </a:lnTo>
                  <a:lnTo>
                    <a:pt x="3717838" y="651392"/>
                  </a:lnTo>
                  <a:lnTo>
                    <a:pt x="3861778" y="648135"/>
                  </a:lnTo>
                  <a:lnTo>
                    <a:pt x="4012954" y="645742"/>
                  </a:lnTo>
                  <a:lnTo>
                    <a:pt x="4170391" y="644266"/>
                  </a:lnTo>
                  <a:lnTo>
                    <a:pt x="4333113" y="643763"/>
                  </a:lnTo>
                  <a:lnTo>
                    <a:pt x="4495834" y="644266"/>
                  </a:lnTo>
                  <a:lnTo>
                    <a:pt x="4653271" y="645742"/>
                  </a:lnTo>
                  <a:lnTo>
                    <a:pt x="4804447" y="648135"/>
                  </a:lnTo>
                  <a:lnTo>
                    <a:pt x="4948387" y="651392"/>
                  </a:lnTo>
                  <a:lnTo>
                    <a:pt x="5017339" y="653327"/>
                  </a:lnTo>
                  <a:lnTo>
                    <a:pt x="5084116" y="655459"/>
                  </a:lnTo>
                  <a:lnTo>
                    <a:pt x="5148597" y="657779"/>
                  </a:lnTo>
                  <a:lnTo>
                    <a:pt x="5210658" y="660281"/>
                  </a:lnTo>
                  <a:lnTo>
                    <a:pt x="5270180" y="662959"/>
                  </a:lnTo>
                  <a:lnTo>
                    <a:pt x="5327038" y="665805"/>
                  </a:lnTo>
                  <a:lnTo>
                    <a:pt x="5381112" y="668813"/>
                  </a:lnTo>
                  <a:lnTo>
                    <a:pt x="5432279" y="671977"/>
                  </a:lnTo>
                  <a:lnTo>
                    <a:pt x="5480418" y="675289"/>
                  </a:lnTo>
                  <a:lnTo>
                    <a:pt x="5525407" y="678742"/>
                  </a:lnTo>
                  <a:lnTo>
                    <a:pt x="5567124" y="682331"/>
                  </a:lnTo>
                  <a:lnTo>
                    <a:pt x="5605446" y="686048"/>
                  </a:lnTo>
                  <a:lnTo>
                    <a:pt x="5671419" y="693839"/>
                  </a:lnTo>
                  <a:lnTo>
                    <a:pt x="5722353" y="702062"/>
                  </a:lnTo>
                  <a:lnTo>
                    <a:pt x="5768419" y="715087"/>
                  </a:lnTo>
                  <a:lnTo>
                    <a:pt x="5777484" y="724153"/>
                  </a:lnTo>
                  <a:lnTo>
                    <a:pt x="5777484" y="80518"/>
                  </a:lnTo>
                  <a:lnTo>
                    <a:pt x="5741875" y="62675"/>
                  </a:lnTo>
                  <a:lnTo>
                    <a:pt x="5698827" y="54249"/>
                  </a:lnTo>
                  <a:lnTo>
                    <a:pt x="5640252" y="46226"/>
                  </a:lnTo>
                  <a:lnTo>
                    <a:pt x="5567124" y="38660"/>
                  </a:lnTo>
                  <a:lnTo>
                    <a:pt x="5525407" y="35065"/>
                  </a:lnTo>
                  <a:lnTo>
                    <a:pt x="5480418" y="31605"/>
                  </a:lnTo>
                  <a:lnTo>
                    <a:pt x="5432279" y="28287"/>
                  </a:lnTo>
                  <a:lnTo>
                    <a:pt x="5381112" y="25117"/>
                  </a:lnTo>
                  <a:lnTo>
                    <a:pt x="5327038" y="22102"/>
                  </a:lnTo>
                  <a:lnTo>
                    <a:pt x="5270180" y="19249"/>
                  </a:lnTo>
                  <a:lnTo>
                    <a:pt x="5210658" y="16565"/>
                  </a:lnTo>
                  <a:lnTo>
                    <a:pt x="5148597" y="14057"/>
                  </a:lnTo>
                  <a:lnTo>
                    <a:pt x="5084116" y="11730"/>
                  </a:lnTo>
                  <a:lnTo>
                    <a:pt x="5017339" y="9594"/>
                  </a:lnTo>
                  <a:lnTo>
                    <a:pt x="4948387" y="7653"/>
                  </a:lnTo>
                  <a:lnTo>
                    <a:pt x="4877383" y="5915"/>
                  </a:lnTo>
                  <a:lnTo>
                    <a:pt x="4729702" y="3074"/>
                  </a:lnTo>
                  <a:lnTo>
                    <a:pt x="4575274" y="1127"/>
                  </a:lnTo>
                  <a:lnTo>
                    <a:pt x="4415073" y="127"/>
                  </a:lnTo>
                  <a:lnTo>
                    <a:pt x="4333113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30111" y="225552"/>
              <a:ext cx="5777865" cy="805180"/>
            </a:xfrm>
            <a:custGeom>
              <a:avLst/>
              <a:gdLst/>
              <a:ahLst/>
              <a:cxnLst/>
              <a:rect l="l" t="t" r="r" b="b"/>
              <a:pathLst>
                <a:path w="5777865" h="805180">
                  <a:moveTo>
                    <a:pt x="0" y="80518"/>
                  </a:moveTo>
                  <a:lnTo>
                    <a:pt x="35608" y="98353"/>
                  </a:lnTo>
                  <a:lnTo>
                    <a:pt x="78656" y="106771"/>
                  </a:lnTo>
                  <a:lnTo>
                    <a:pt x="137231" y="114785"/>
                  </a:lnTo>
                  <a:lnTo>
                    <a:pt x="210359" y="122340"/>
                  </a:lnTo>
                  <a:lnTo>
                    <a:pt x="252076" y="125929"/>
                  </a:lnTo>
                  <a:lnTo>
                    <a:pt x="297065" y="129382"/>
                  </a:lnTo>
                  <a:lnTo>
                    <a:pt x="345204" y="132694"/>
                  </a:lnTo>
                  <a:lnTo>
                    <a:pt x="396371" y="135858"/>
                  </a:lnTo>
                  <a:lnTo>
                    <a:pt x="450445" y="138866"/>
                  </a:lnTo>
                  <a:lnTo>
                    <a:pt x="507303" y="141712"/>
                  </a:lnTo>
                  <a:lnTo>
                    <a:pt x="566825" y="144390"/>
                  </a:lnTo>
                  <a:lnTo>
                    <a:pt x="628886" y="146892"/>
                  </a:lnTo>
                  <a:lnTo>
                    <a:pt x="693367" y="149212"/>
                  </a:lnTo>
                  <a:lnTo>
                    <a:pt x="760144" y="151344"/>
                  </a:lnTo>
                  <a:lnTo>
                    <a:pt x="829096" y="153279"/>
                  </a:lnTo>
                  <a:lnTo>
                    <a:pt x="900100" y="155012"/>
                  </a:lnTo>
                  <a:lnTo>
                    <a:pt x="973036" y="156536"/>
                  </a:lnTo>
                  <a:lnTo>
                    <a:pt x="1047781" y="157844"/>
                  </a:lnTo>
                  <a:lnTo>
                    <a:pt x="1124212" y="158929"/>
                  </a:lnTo>
                  <a:lnTo>
                    <a:pt x="1202209" y="159785"/>
                  </a:lnTo>
                  <a:lnTo>
                    <a:pt x="1281649" y="160405"/>
                  </a:lnTo>
                  <a:lnTo>
                    <a:pt x="1362410" y="160781"/>
                  </a:lnTo>
                  <a:lnTo>
                    <a:pt x="1444370" y="160909"/>
                  </a:lnTo>
                  <a:lnTo>
                    <a:pt x="1526331" y="160781"/>
                  </a:lnTo>
                  <a:lnTo>
                    <a:pt x="1607092" y="160405"/>
                  </a:lnTo>
                  <a:lnTo>
                    <a:pt x="1686532" y="159785"/>
                  </a:lnTo>
                  <a:lnTo>
                    <a:pt x="1764529" y="158929"/>
                  </a:lnTo>
                  <a:lnTo>
                    <a:pt x="1840960" y="157844"/>
                  </a:lnTo>
                  <a:lnTo>
                    <a:pt x="1915705" y="156536"/>
                  </a:lnTo>
                  <a:lnTo>
                    <a:pt x="1988641" y="155012"/>
                  </a:lnTo>
                  <a:lnTo>
                    <a:pt x="2059645" y="153279"/>
                  </a:lnTo>
                  <a:lnTo>
                    <a:pt x="2128597" y="151344"/>
                  </a:lnTo>
                  <a:lnTo>
                    <a:pt x="2195374" y="149212"/>
                  </a:lnTo>
                  <a:lnTo>
                    <a:pt x="2259855" y="146892"/>
                  </a:lnTo>
                  <a:lnTo>
                    <a:pt x="2321916" y="144390"/>
                  </a:lnTo>
                  <a:lnTo>
                    <a:pt x="2381438" y="141712"/>
                  </a:lnTo>
                  <a:lnTo>
                    <a:pt x="2438296" y="138866"/>
                  </a:lnTo>
                  <a:lnTo>
                    <a:pt x="2492370" y="135858"/>
                  </a:lnTo>
                  <a:lnTo>
                    <a:pt x="2543537" y="132694"/>
                  </a:lnTo>
                  <a:lnTo>
                    <a:pt x="2591676" y="129382"/>
                  </a:lnTo>
                  <a:lnTo>
                    <a:pt x="2636665" y="125929"/>
                  </a:lnTo>
                  <a:lnTo>
                    <a:pt x="2678382" y="122340"/>
                  </a:lnTo>
                  <a:lnTo>
                    <a:pt x="2716704" y="118623"/>
                  </a:lnTo>
                  <a:lnTo>
                    <a:pt x="2782677" y="110832"/>
                  </a:lnTo>
                  <a:lnTo>
                    <a:pt x="2833611" y="102609"/>
                  </a:lnTo>
                  <a:lnTo>
                    <a:pt x="2879677" y="89584"/>
                  </a:lnTo>
                  <a:lnTo>
                    <a:pt x="2891028" y="75950"/>
                  </a:lnTo>
                  <a:lnTo>
                    <a:pt x="2897806" y="71450"/>
                  </a:lnTo>
                  <a:lnTo>
                    <a:pt x="2943872" y="58416"/>
                  </a:lnTo>
                  <a:lnTo>
                    <a:pt x="2994806" y="50184"/>
                  </a:lnTo>
                  <a:lnTo>
                    <a:pt x="3060779" y="42382"/>
                  </a:lnTo>
                  <a:lnTo>
                    <a:pt x="3099101" y="38660"/>
                  </a:lnTo>
                  <a:lnTo>
                    <a:pt x="3140818" y="35065"/>
                  </a:lnTo>
                  <a:lnTo>
                    <a:pt x="3185807" y="31605"/>
                  </a:lnTo>
                  <a:lnTo>
                    <a:pt x="3233946" y="28287"/>
                  </a:lnTo>
                  <a:lnTo>
                    <a:pt x="3285113" y="25117"/>
                  </a:lnTo>
                  <a:lnTo>
                    <a:pt x="3339187" y="22102"/>
                  </a:lnTo>
                  <a:lnTo>
                    <a:pt x="3396045" y="19249"/>
                  </a:lnTo>
                  <a:lnTo>
                    <a:pt x="3455567" y="16565"/>
                  </a:lnTo>
                  <a:lnTo>
                    <a:pt x="3517628" y="14057"/>
                  </a:lnTo>
                  <a:lnTo>
                    <a:pt x="3582109" y="11730"/>
                  </a:lnTo>
                  <a:lnTo>
                    <a:pt x="3648886" y="9594"/>
                  </a:lnTo>
                  <a:lnTo>
                    <a:pt x="3717838" y="7653"/>
                  </a:lnTo>
                  <a:lnTo>
                    <a:pt x="3788842" y="5915"/>
                  </a:lnTo>
                  <a:lnTo>
                    <a:pt x="3861778" y="4386"/>
                  </a:lnTo>
                  <a:lnTo>
                    <a:pt x="3936523" y="3074"/>
                  </a:lnTo>
                  <a:lnTo>
                    <a:pt x="4012954" y="1985"/>
                  </a:lnTo>
                  <a:lnTo>
                    <a:pt x="4090951" y="1127"/>
                  </a:lnTo>
                  <a:lnTo>
                    <a:pt x="4170391" y="505"/>
                  </a:lnTo>
                  <a:lnTo>
                    <a:pt x="4251152" y="127"/>
                  </a:lnTo>
                  <a:lnTo>
                    <a:pt x="4333113" y="0"/>
                  </a:lnTo>
                  <a:lnTo>
                    <a:pt x="4415073" y="127"/>
                  </a:lnTo>
                  <a:lnTo>
                    <a:pt x="4495834" y="505"/>
                  </a:lnTo>
                  <a:lnTo>
                    <a:pt x="4575274" y="1127"/>
                  </a:lnTo>
                  <a:lnTo>
                    <a:pt x="4653271" y="1985"/>
                  </a:lnTo>
                  <a:lnTo>
                    <a:pt x="4729702" y="3074"/>
                  </a:lnTo>
                  <a:lnTo>
                    <a:pt x="4804447" y="4386"/>
                  </a:lnTo>
                  <a:lnTo>
                    <a:pt x="4877383" y="5915"/>
                  </a:lnTo>
                  <a:lnTo>
                    <a:pt x="4948387" y="7653"/>
                  </a:lnTo>
                  <a:lnTo>
                    <a:pt x="5017339" y="9594"/>
                  </a:lnTo>
                  <a:lnTo>
                    <a:pt x="5084116" y="11730"/>
                  </a:lnTo>
                  <a:lnTo>
                    <a:pt x="5148597" y="14057"/>
                  </a:lnTo>
                  <a:lnTo>
                    <a:pt x="5210658" y="16565"/>
                  </a:lnTo>
                  <a:lnTo>
                    <a:pt x="5270180" y="19249"/>
                  </a:lnTo>
                  <a:lnTo>
                    <a:pt x="5327038" y="22102"/>
                  </a:lnTo>
                  <a:lnTo>
                    <a:pt x="5381112" y="25117"/>
                  </a:lnTo>
                  <a:lnTo>
                    <a:pt x="5432279" y="28287"/>
                  </a:lnTo>
                  <a:lnTo>
                    <a:pt x="5480418" y="31605"/>
                  </a:lnTo>
                  <a:lnTo>
                    <a:pt x="5525407" y="35065"/>
                  </a:lnTo>
                  <a:lnTo>
                    <a:pt x="5567124" y="38660"/>
                  </a:lnTo>
                  <a:lnTo>
                    <a:pt x="5605446" y="42382"/>
                  </a:lnTo>
                  <a:lnTo>
                    <a:pt x="5671419" y="50184"/>
                  </a:lnTo>
                  <a:lnTo>
                    <a:pt x="5722353" y="58416"/>
                  </a:lnTo>
                  <a:lnTo>
                    <a:pt x="5768419" y="71450"/>
                  </a:lnTo>
                  <a:lnTo>
                    <a:pt x="5777484" y="80518"/>
                  </a:lnTo>
                  <a:lnTo>
                    <a:pt x="5777484" y="724153"/>
                  </a:lnTo>
                  <a:lnTo>
                    <a:pt x="5775197" y="719587"/>
                  </a:lnTo>
                  <a:lnTo>
                    <a:pt x="5768419" y="715087"/>
                  </a:lnTo>
                  <a:lnTo>
                    <a:pt x="5722353" y="702062"/>
                  </a:lnTo>
                  <a:lnTo>
                    <a:pt x="5671419" y="693839"/>
                  </a:lnTo>
                  <a:lnTo>
                    <a:pt x="5605446" y="686048"/>
                  </a:lnTo>
                  <a:lnTo>
                    <a:pt x="5567124" y="682331"/>
                  </a:lnTo>
                  <a:lnTo>
                    <a:pt x="5525407" y="678742"/>
                  </a:lnTo>
                  <a:lnTo>
                    <a:pt x="5480418" y="675289"/>
                  </a:lnTo>
                  <a:lnTo>
                    <a:pt x="5432279" y="671977"/>
                  </a:lnTo>
                  <a:lnTo>
                    <a:pt x="5381112" y="668813"/>
                  </a:lnTo>
                  <a:lnTo>
                    <a:pt x="5327038" y="665805"/>
                  </a:lnTo>
                  <a:lnTo>
                    <a:pt x="5270180" y="662959"/>
                  </a:lnTo>
                  <a:lnTo>
                    <a:pt x="5210658" y="660281"/>
                  </a:lnTo>
                  <a:lnTo>
                    <a:pt x="5148597" y="657779"/>
                  </a:lnTo>
                  <a:lnTo>
                    <a:pt x="5084116" y="655459"/>
                  </a:lnTo>
                  <a:lnTo>
                    <a:pt x="5017339" y="653327"/>
                  </a:lnTo>
                  <a:lnTo>
                    <a:pt x="4948387" y="651392"/>
                  </a:lnTo>
                  <a:lnTo>
                    <a:pt x="4877383" y="649659"/>
                  </a:lnTo>
                  <a:lnTo>
                    <a:pt x="4804447" y="648135"/>
                  </a:lnTo>
                  <a:lnTo>
                    <a:pt x="4729702" y="646827"/>
                  </a:lnTo>
                  <a:lnTo>
                    <a:pt x="4653271" y="645742"/>
                  </a:lnTo>
                  <a:lnTo>
                    <a:pt x="4575274" y="644886"/>
                  </a:lnTo>
                  <a:lnTo>
                    <a:pt x="4495834" y="644266"/>
                  </a:lnTo>
                  <a:lnTo>
                    <a:pt x="4415073" y="643890"/>
                  </a:lnTo>
                  <a:lnTo>
                    <a:pt x="4333113" y="643763"/>
                  </a:lnTo>
                  <a:lnTo>
                    <a:pt x="4251152" y="643890"/>
                  </a:lnTo>
                  <a:lnTo>
                    <a:pt x="4170391" y="644266"/>
                  </a:lnTo>
                  <a:lnTo>
                    <a:pt x="4090951" y="644886"/>
                  </a:lnTo>
                  <a:lnTo>
                    <a:pt x="4012954" y="645742"/>
                  </a:lnTo>
                  <a:lnTo>
                    <a:pt x="3936523" y="646827"/>
                  </a:lnTo>
                  <a:lnTo>
                    <a:pt x="3861778" y="648135"/>
                  </a:lnTo>
                  <a:lnTo>
                    <a:pt x="3788842" y="649659"/>
                  </a:lnTo>
                  <a:lnTo>
                    <a:pt x="3717838" y="651392"/>
                  </a:lnTo>
                  <a:lnTo>
                    <a:pt x="3648886" y="653327"/>
                  </a:lnTo>
                  <a:lnTo>
                    <a:pt x="3582109" y="655459"/>
                  </a:lnTo>
                  <a:lnTo>
                    <a:pt x="3517628" y="657779"/>
                  </a:lnTo>
                  <a:lnTo>
                    <a:pt x="3455567" y="660281"/>
                  </a:lnTo>
                  <a:lnTo>
                    <a:pt x="3396045" y="662959"/>
                  </a:lnTo>
                  <a:lnTo>
                    <a:pt x="3339187" y="665805"/>
                  </a:lnTo>
                  <a:lnTo>
                    <a:pt x="3285113" y="668813"/>
                  </a:lnTo>
                  <a:lnTo>
                    <a:pt x="3233946" y="671977"/>
                  </a:lnTo>
                  <a:lnTo>
                    <a:pt x="3185807" y="675289"/>
                  </a:lnTo>
                  <a:lnTo>
                    <a:pt x="3140818" y="678742"/>
                  </a:lnTo>
                  <a:lnTo>
                    <a:pt x="3099101" y="682331"/>
                  </a:lnTo>
                  <a:lnTo>
                    <a:pt x="3060779" y="686048"/>
                  </a:lnTo>
                  <a:lnTo>
                    <a:pt x="2994806" y="693839"/>
                  </a:lnTo>
                  <a:lnTo>
                    <a:pt x="2943872" y="702062"/>
                  </a:lnTo>
                  <a:lnTo>
                    <a:pt x="2897806" y="715087"/>
                  </a:lnTo>
                  <a:lnTo>
                    <a:pt x="2886455" y="728721"/>
                  </a:lnTo>
                  <a:lnTo>
                    <a:pt x="2879677" y="733221"/>
                  </a:lnTo>
                  <a:lnTo>
                    <a:pt x="2833611" y="746255"/>
                  </a:lnTo>
                  <a:lnTo>
                    <a:pt x="2782677" y="754487"/>
                  </a:lnTo>
                  <a:lnTo>
                    <a:pt x="2716704" y="762289"/>
                  </a:lnTo>
                  <a:lnTo>
                    <a:pt x="2678382" y="766011"/>
                  </a:lnTo>
                  <a:lnTo>
                    <a:pt x="2636665" y="769606"/>
                  </a:lnTo>
                  <a:lnTo>
                    <a:pt x="2591676" y="773066"/>
                  </a:lnTo>
                  <a:lnTo>
                    <a:pt x="2543537" y="776384"/>
                  </a:lnTo>
                  <a:lnTo>
                    <a:pt x="2492370" y="779554"/>
                  </a:lnTo>
                  <a:lnTo>
                    <a:pt x="2438296" y="782569"/>
                  </a:lnTo>
                  <a:lnTo>
                    <a:pt x="2381438" y="785422"/>
                  </a:lnTo>
                  <a:lnTo>
                    <a:pt x="2321916" y="788106"/>
                  </a:lnTo>
                  <a:lnTo>
                    <a:pt x="2259855" y="790614"/>
                  </a:lnTo>
                  <a:lnTo>
                    <a:pt x="2195374" y="792941"/>
                  </a:lnTo>
                  <a:lnTo>
                    <a:pt x="2128597" y="795077"/>
                  </a:lnTo>
                  <a:lnTo>
                    <a:pt x="2059645" y="797018"/>
                  </a:lnTo>
                  <a:lnTo>
                    <a:pt x="1988641" y="798756"/>
                  </a:lnTo>
                  <a:lnTo>
                    <a:pt x="1915705" y="800285"/>
                  </a:lnTo>
                  <a:lnTo>
                    <a:pt x="1840960" y="801597"/>
                  </a:lnTo>
                  <a:lnTo>
                    <a:pt x="1764529" y="802686"/>
                  </a:lnTo>
                  <a:lnTo>
                    <a:pt x="1686532" y="803544"/>
                  </a:lnTo>
                  <a:lnTo>
                    <a:pt x="1607092" y="804166"/>
                  </a:lnTo>
                  <a:lnTo>
                    <a:pt x="1526331" y="804544"/>
                  </a:lnTo>
                  <a:lnTo>
                    <a:pt x="1444370" y="804672"/>
                  </a:lnTo>
                  <a:lnTo>
                    <a:pt x="1362410" y="804544"/>
                  </a:lnTo>
                  <a:lnTo>
                    <a:pt x="1281649" y="804166"/>
                  </a:lnTo>
                  <a:lnTo>
                    <a:pt x="1202209" y="803544"/>
                  </a:lnTo>
                  <a:lnTo>
                    <a:pt x="1124212" y="802686"/>
                  </a:lnTo>
                  <a:lnTo>
                    <a:pt x="1047781" y="801597"/>
                  </a:lnTo>
                  <a:lnTo>
                    <a:pt x="973036" y="800285"/>
                  </a:lnTo>
                  <a:lnTo>
                    <a:pt x="900100" y="798756"/>
                  </a:lnTo>
                  <a:lnTo>
                    <a:pt x="829096" y="797018"/>
                  </a:lnTo>
                  <a:lnTo>
                    <a:pt x="760144" y="795077"/>
                  </a:lnTo>
                  <a:lnTo>
                    <a:pt x="693367" y="792941"/>
                  </a:lnTo>
                  <a:lnTo>
                    <a:pt x="628886" y="790614"/>
                  </a:lnTo>
                  <a:lnTo>
                    <a:pt x="566825" y="788106"/>
                  </a:lnTo>
                  <a:lnTo>
                    <a:pt x="507303" y="785422"/>
                  </a:lnTo>
                  <a:lnTo>
                    <a:pt x="450445" y="782569"/>
                  </a:lnTo>
                  <a:lnTo>
                    <a:pt x="396371" y="779554"/>
                  </a:lnTo>
                  <a:lnTo>
                    <a:pt x="345204" y="776384"/>
                  </a:lnTo>
                  <a:lnTo>
                    <a:pt x="297065" y="773066"/>
                  </a:lnTo>
                  <a:lnTo>
                    <a:pt x="252076" y="769606"/>
                  </a:lnTo>
                  <a:lnTo>
                    <a:pt x="210359" y="766011"/>
                  </a:lnTo>
                  <a:lnTo>
                    <a:pt x="172037" y="762289"/>
                  </a:lnTo>
                  <a:lnTo>
                    <a:pt x="106064" y="754487"/>
                  </a:lnTo>
                  <a:lnTo>
                    <a:pt x="55130" y="746255"/>
                  </a:lnTo>
                  <a:lnTo>
                    <a:pt x="9064" y="733221"/>
                  </a:lnTo>
                  <a:lnTo>
                    <a:pt x="0" y="724153"/>
                  </a:lnTo>
                  <a:lnTo>
                    <a:pt x="0" y="80518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569709" y="243077"/>
            <a:ext cx="50990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Comissão</a:t>
            </a:r>
            <a:r>
              <a:rPr sz="4400" spc="-55" dirty="0"/>
              <a:t> </a:t>
            </a:r>
            <a:r>
              <a:rPr sz="4400" spc="-10" dirty="0"/>
              <a:t>proponente</a:t>
            </a:r>
            <a:endParaRPr sz="4400"/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88152" y="1930907"/>
            <a:ext cx="2051303" cy="294436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788152" y="4666488"/>
            <a:ext cx="2071370" cy="443865"/>
          </a:xfrm>
          <a:prstGeom prst="rect">
            <a:avLst/>
          </a:prstGeom>
          <a:solidFill>
            <a:srgbClr val="5B9BD4"/>
          </a:solidFill>
          <a:ln w="12700">
            <a:solidFill>
              <a:srgbClr val="41709C"/>
            </a:solidFill>
          </a:ln>
        </p:spPr>
        <p:txBody>
          <a:bodyPr vert="horz" wrap="square" lIns="0" tIns="69850" rIns="0" bIns="0" rtlCol="0">
            <a:spAutoFit/>
          </a:bodyPr>
          <a:lstStyle/>
          <a:p>
            <a:pPr marL="231140">
              <a:lnSpc>
                <a:spcPct val="100000"/>
              </a:lnSpc>
              <a:spcBef>
                <a:spcPts val="550"/>
              </a:spcBef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Daniel</a:t>
            </a:r>
            <a:r>
              <a:rPr sz="18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rlito"/>
                <a:cs typeface="Carlito"/>
              </a:rPr>
              <a:t>Athanazio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75092" y="4684776"/>
            <a:ext cx="2071370" cy="443865"/>
          </a:xfrm>
          <a:prstGeom prst="rect">
            <a:avLst/>
          </a:prstGeom>
          <a:solidFill>
            <a:srgbClr val="5B9BD4"/>
          </a:solidFill>
          <a:ln w="12700">
            <a:solidFill>
              <a:srgbClr val="41709C"/>
            </a:solidFill>
          </a:ln>
        </p:spPr>
        <p:txBody>
          <a:bodyPr vert="horz" wrap="square" lIns="0" tIns="69850" rIns="0" bIns="0" rtlCol="0">
            <a:spAutoFit/>
          </a:bodyPr>
          <a:lstStyle/>
          <a:p>
            <a:pPr marL="446405">
              <a:lnSpc>
                <a:spcPct val="100000"/>
              </a:lnSpc>
              <a:spcBef>
                <a:spcPts val="550"/>
              </a:spcBef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Igor</a:t>
            </a:r>
            <a:r>
              <a:rPr sz="1800" b="1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rlito"/>
                <a:cs typeface="Carlito"/>
              </a:rPr>
              <a:t>Campos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234930" y="4664709"/>
            <a:ext cx="1818639" cy="456565"/>
            <a:chOff x="10234930" y="4664709"/>
            <a:chExt cx="1818639" cy="456565"/>
          </a:xfrm>
        </p:grpSpPr>
        <p:sp>
          <p:nvSpPr>
            <p:cNvPr id="19" name="object 19"/>
            <p:cNvSpPr/>
            <p:nvPr/>
          </p:nvSpPr>
          <p:spPr>
            <a:xfrm>
              <a:off x="10241280" y="4671059"/>
              <a:ext cx="1805939" cy="443865"/>
            </a:xfrm>
            <a:custGeom>
              <a:avLst/>
              <a:gdLst/>
              <a:ahLst/>
              <a:cxnLst/>
              <a:rect l="l" t="t" r="r" b="b"/>
              <a:pathLst>
                <a:path w="1805940" h="443864">
                  <a:moveTo>
                    <a:pt x="1805939" y="0"/>
                  </a:moveTo>
                  <a:lnTo>
                    <a:pt x="0" y="0"/>
                  </a:lnTo>
                  <a:lnTo>
                    <a:pt x="0" y="443483"/>
                  </a:lnTo>
                  <a:lnTo>
                    <a:pt x="1805939" y="443483"/>
                  </a:lnTo>
                  <a:lnTo>
                    <a:pt x="180593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241280" y="4671059"/>
              <a:ext cx="1805939" cy="443865"/>
            </a:xfrm>
            <a:custGeom>
              <a:avLst/>
              <a:gdLst/>
              <a:ahLst/>
              <a:cxnLst/>
              <a:rect l="l" t="t" r="r" b="b"/>
              <a:pathLst>
                <a:path w="1805940" h="443864">
                  <a:moveTo>
                    <a:pt x="0" y="443483"/>
                  </a:moveTo>
                  <a:lnTo>
                    <a:pt x="1805939" y="443483"/>
                  </a:lnTo>
                  <a:lnTo>
                    <a:pt x="1805939" y="0"/>
                  </a:lnTo>
                  <a:lnTo>
                    <a:pt x="0" y="0"/>
                  </a:lnTo>
                  <a:lnTo>
                    <a:pt x="0" y="443483"/>
                  </a:lnTo>
                  <a:close/>
                </a:path>
              </a:pathLst>
            </a:custGeom>
            <a:ln w="12699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599546" y="4729353"/>
            <a:ext cx="1090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rlito"/>
                <a:cs typeface="Carlito"/>
              </a:rPr>
              <a:t>Tulio</a:t>
            </a:r>
            <a:r>
              <a:rPr sz="1800" b="1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rlito"/>
                <a:cs typeface="Carlito"/>
              </a:rPr>
              <a:t>Souza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9435" y="1880616"/>
            <a:ext cx="11988165" cy="4764405"/>
            <a:chOff x="59435" y="1880616"/>
            <a:chExt cx="11988165" cy="4764405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85759" y="1882140"/>
              <a:ext cx="2113788" cy="279806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41279" y="1880616"/>
              <a:ext cx="1805939" cy="28376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708" y="5836919"/>
              <a:ext cx="2665476" cy="8077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435" y="3081527"/>
              <a:ext cx="3230879" cy="2153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1302" y="639927"/>
            <a:ext cx="1929130" cy="48895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600"/>
              </a:spcBef>
              <a:buClr>
                <a:srgbClr val="585858"/>
              </a:buClr>
              <a:buFont typeface="Wingdings"/>
              <a:buChar char=""/>
              <a:tabLst>
                <a:tab pos="184785" algn="l"/>
              </a:tabLst>
            </a:pP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ASA</a:t>
            </a:r>
            <a:r>
              <a:rPr sz="11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–</a:t>
            </a:r>
            <a:r>
              <a:rPr sz="1100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SEM</a:t>
            </a:r>
            <a:r>
              <a:rPr sz="11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585858"/>
                </a:solidFill>
                <a:latin typeface="Arial"/>
                <a:cs typeface="Arial"/>
              </a:rPr>
              <a:t>DIVISÓRIAS</a:t>
            </a:r>
            <a:endParaRPr sz="11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184785" algn="l"/>
              </a:tabLst>
            </a:pP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ASA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B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–</a:t>
            </a:r>
            <a:r>
              <a:rPr sz="11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COM</a:t>
            </a:r>
            <a:r>
              <a:rPr sz="1100" spc="-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585858"/>
                </a:solidFill>
                <a:latin typeface="Arial"/>
                <a:cs typeface="Arial"/>
              </a:rPr>
              <a:t>DIVISÓRIAS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24418" y="1063878"/>
            <a:ext cx="1888489" cy="476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2E466C"/>
                </a:solidFill>
                <a:latin typeface="Carlito"/>
                <a:cs typeface="Carlito"/>
              </a:rPr>
              <a:t>PAVILHÃO</a:t>
            </a:r>
            <a:r>
              <a:rPr sz="1050" b="1" spc="-15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2E466C"/>
                </a:solidFill>
                <a:latin typeface="Carlito"/>
                <a:cs typeface="Carlito"/>
              </a:rPr>
              <a:t>1A</a:t>
            </a:r>
            <a:r>
              <a:rPr sz="1050" b="1" spc="-10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2E466C"/>
                </a:solidFill>
                <a:latin typeface="Carlito"/>
                <a:cs typeface="Carlito"/>
              </a:rPr>
              <a:t>+</a:t>
            </a:r>
            <a:r>
              <a:rPr sz="1050" b="1" spc="-15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2E466C"/>
                </a:solidFill>
                <a:latin typeface="Carlito"/>
                <a:cs typeface="Carlito"/>
              </a:rPr>
              <a:t>2A</a:t>
            </a:r>
            <a:r>
              <a:rPr sz="1050" b="1" spc="-10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2E466C"/>
                </a:solidFill>
                <a:latin typeface="Carlito"/>
                <a:cs typeface="Carlito"/>
              </a:rPr>
              <a:t>+</a:t>
            </a:r>
            <a:r>
              <a:rPr sz="1050" b="1" spc="-15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2E466C"/>
                </a:solidFill>
                <a:latin typeface="Carlito"/>
                <a:cs typeface="Carlito"/>
              </a:rPr>
              <a:t>3A</a:t>
            </a:r>
            <a:r>
              <a:rPr sz="1050" b="1" spc="-10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2E466C"/>
                </a:solidFill>
                <a:latin typeface="Carlito"/>
                <a:cs typeface="Carlito"/>
              </a:rPr>
              <a:t>+</a:t>
            </a:r>
            <a:r>
              <a:rPr sz="1050" b="1" spc="-5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2E466C"/>
                </a:solidFill>
                <a:latin typeface="Carlito"/>
                <a:cs typeface="Carlito"/>
              </a:rPr>
              <a:t>4A</a:t>
            </a:r>
            <a:r>
              <a:rPr sz="1050" b="1" spc="-20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2E466C"/>
                </a:solidFill>
                <a:latin typeface="Carlito"/>
                <a:cs typeface="Carlito"/>
              </a:rPr>
              <a:t>+</a:t>
            </a:r>
            <a:r>
              <a:rPr sz="1050" b="1" spc="-5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50" b="1" spc="-25" dirty="0">
                <a:solidFill>
                  <a:srgbClr val="2E466C"/>
                </a:solidFill>
                <a:latin typeface="Carlito"/>
                <a:cs typeface="Carlito"/>
              </a:rPr>
              <a:t>5A</a:t>
            </a:r>
            <a:endParaRPr sz="1050">
              <a:latin typeface="Carlito"/>
              <a:cs typeface="Carlito"/>
            </a:endParaRPr>
          </a:p>
          <a:p>
            <a:pPr marL="725805">
              <a:lnSpc>
                <a:spcPts val="1080"/>
              </a:lnSpc>
              <a:spcBef>
                <a:spcPts val="5"/>
              </a:spcBef>
            </a:pPr>
            <a:r>
              <a:rPr sz="900" dirty="0">
                <a:solidFill>
                  <a:srgbClr val="2E466C"/>
                </a:solidFill>
                <a:latin typeface="Carlito"/>
                <a:cs typeface="Carlito"/>
              </a:rPr>
              <a:t>4.763</a:t>
            </a:r>
            <a:r>
              <a:rPr sz="900" spc="-15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900" spc="-35" dirty="0">
                <a:solidFill>
                  <a:srgbClr val="2E466C"/>
                </a:solidFill>
                <a:latin typeface="Carlito"/>
                <a:cs typeface="Carlito"/>
              </a:rPr>
              <a:t>m²</a:t>
            </a:r>
            <a:endParaRPr sz="900">
              <a:latin typeface="Carlito"/>
              <a:cs typeface="Carlito"/>
            </a:endParaRPr>
          </a:p>
          <a:p>
            <a:pPr marL="575945">
              <a:lnSpc>
                <a:spcPts val="1200"/>
              </a:lnSpc>
            </a:pPr>
            <a:r>
              <a:rPr sz="1000" b="1" dirty="0">
                <a:solidFill>
                  <a:srgbClr val="2E466C"/>
                </a:solidFill>
                <a:latin typeface="Carlito"/>
                <a:cs typeface="Carlito"/>
              </a:rPr>
              <a:t>6.000</a:t>
            </a:r>
            <a:r>
              <a:rPr sz="1000" b="1" spc="-20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2E466C"/>
                </a:solidFill>
                <a:latin typeface="Carlito"/>
                <a:cs typeface="Carlito"/>
              </a:rPr>
              <a:t>pessoas</a:t>
            </a:r>
            <a:endParaRPr sz="10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328102" y="1551892"/>
            <a:ext cx="79375" cy="1832610"/>
            <a:chOff x="9328102" y="1551892"/>
            <a:chExt cx="79375" cy="1832610"/>
          </a:xfrm>
        </p:grpSpPr>
        <p:sp>
          <p:nvSpPr>
            <p:cNvPr id="6" name="object 6"/>
            <p:cNvSpPr/>
            <p:nvPr/>
          </p:nvSpPr>
          <p:spPr>
            <a:xfrm>
              <a:off x="9364980" y="1607820"/>
              <a:ext cx="3175" cy="1773555"/>
            </a:xfrm>
            <a:custGeom>
              <a:avLst/>
              <a:gdLst/>
              <a:ahLst/>
              <a:cxnLst/>
              <a:rect l="l" t="t" r="r" b="b"/>
              <a:pathLst>
                <a:path w="3175" h="1773554">
                  <a:moveTo>
                    <a:pt x="0" y="0"/>
                  </a:moveTo>
                  <a:lnTo>
                    <a:pt x="2794" y="1773174"/>
                  </a:lnTo>
                </a:path>
              </a:pathLst>
            </a:custGeom>
            <a:ln w="6350">
              <a:solidFill>
                <a:srgbClr val="3149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8102" y="1551892"/>
              <a:ext cx="79343" cy="9313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292346" y="1947164"/>
            <a:ext cx="1114425" cy="476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2E466C"/>
                </a:solidFill>
                <a:latin typeface="Carlito"/>
                <a:cs typeface="Carlito"/>
              </a:rPr>
              <a:t>PAVILHÃO</a:t>
            </a:r>
            <a:r>
              <a:rPr sz="1050" b="1" spc="-35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50" b="1" spc="-25" dirty="0">
                <a:solidFill>
                  <a:srgbClr val="2E466C"/>
                </a:solidFill>
                <a:latin typeface="Carlito"/>
                <a:cs typeface="Carlito"/>
              </a:rPr>
              <a:t>1B</a:t>
            </a:r>
            <a:endParaRPr sz="1050">
              <a:latin typeface="Carlito"/>
              <a:cs typeface="Carlito"/>
            </a:endParaRPr>
          </a:p>
          <a:p>
            <a:pPr algn="ctr">
              <a:lnSpc>
                <a:spcPts val="1080"/>
              </a:lnSpc>
              <a:spcBef>
                <a:spcPts val="5"/>
              </a:spcBef>
            </a:pPr>
            <a:r>
              <a:rPr sz="900" dirty="0">
                <a:solidFill>
                  <a:srgbClr val="2E466C"/>
                </a:solidFill>
                <a:latin typeface="Carlito"/>
                <a:cs typeface="Carlito"/>
              </a:rPr>
              <a:t>Salas</a:t>
            </a:r>
            <a:r>
              <a:rPr sz="900" spc="-10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2E466C"/>
                </a:solidFill>
                <a:latin typeface="Carlito"/>
                <a:cs typeface="Carlito"/>
              </a:rPr>
              <a:t>1.</a:t>
            </a:r>
            <a:r>
              <a:rPr sz="900" spc="-15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2E466C"/>
                </a:solidFill>
                <a:latin typeface="Carlito"/>
                <a:cs typeface="Carlito"/>
              </a:rPr>
              <a:t>2</a:t>
            </a:r>
            <a:r>
              <a:rPr sz="900" spc="-15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2E466C"/>
                </a:solidFill>
                <a:latin typeface="Carlito"/>
                <a:cs typeface="Carlito"/>
              </a:rPr>
              <a:t>e</a:t>
            </a:r>
            <a:r>
              <a:rPr sz="900" spc="-5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2E466C"/>
                </a:solidFill>
                <a:latin typeface="Carlito"/>
                <a:cs typeface="Carlito"/>
              </a:rPr>
              <a:t>3</a:t>
            </a:r>
            <a:r>
              <a:rPr sz="900" spc="-10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2E466C"/>
                </a:solidFill>
                <a:latin typeface="Carlito"/>
                <a:cs typeface="Carlito"/>
              </a:rPr>
              <a:t>- 1.563</a:t>
            </a:r>
            <a:r>
              <a:rPr sz="900" spc="-35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900" spc="-25" dirty="0">
                <a:solidFill>
                  <a:srgbClr val="2E466C"/>
                </a:solidFill>
                <a:latin typeface="Carlito"/>
                <a:cs typeface="Carlito"/>
              </a:rPr>
              <a:t>m²</a:t>
            </a:r>
            <a:endParaRPr sz="900">
              <a:latin typeface="Carlito"/>
              <a:cs typeface="Carlito"/>
            </a:endParaRPr>
          </a:p>
          <a:p>
            <a:pPr algn="ctr">
              <a:lnSpc>
                <a:spcPts val="1200"/>
              </a:lnSpc>
            </a:pPr>
            <a:r>
              <a:rPr sz="1000" b="1" dirty="0">
                <a:solidFill>
                  <a:srgbClr val="2E466C"/>
                </a:solidFill>
                <a:latin typeface="Carlito"/>
                <a:cs typeface="Carlito"/>
              </a:rPr>
              <a:t>1.900</a:t>
            </a:r>
            <a:r>
              <a:rPr sz="1000" b="1" spc="-20" dirty="0">
                <a:solidFill>
                  <a:srgbClr val="2E466C"/>
                </a:solidFill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2E466C"/>
                </a:solidFill>
                <a:latin typeface="Carlito"/>
                <a:cs typeface="Carlito"/>
              </a:rPr>
              <a:t>pessoas</a:t>
            </a:r>
            <a:endParaRPr sz="10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66115"/>
            <a:ext cx="11849735" cy="6334125"/>
            <a:chOff x="0" y="166115"/>
            <a:chExt cx="11849735" cy="6334125"/>
          </a:xfrm>
        </p:grpSpPr>
        <p:sp>
          <p:nvSpPr>
            <p:cNvPr id="10" name="object 10"/>
            <p:cNvSpPr/>
            <p:nvPr/>
          </p:nvSpPr>
          <p:spPr>
            <a:xfrm>
              <a:off x="4847844" y="2513076"/>
              <a:ext cx="3175" cy="1773555"/>
            </a:xfrm>
            <a:custGeom>
              <a:avLst/>
              <a:gdLst/>
              <a:ahLst/>
              <a:cxnLst/>
              <a:rect l="l" t="t" r="r" b="b"/>
              <a:pathLst>
                <a:path w="3175" h="1773554">
                  <a:moveTo>
                    <a:pt x="0" y="0"/>
                  </a:moveTo>
                  <a:lnTo>
                    <a:pt x="2793" y="1773174"/>
                  </a:lnTo>
                </a:path>
              </a:pathLst>
            </a:custGeom>
            <a:ln w="6350">
              <a:solidFill>
                <a:srgbClr val="3149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1410" y="2456830"/>
              <a:ext cx="79359" cy="9320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29123" y="4963413"/>
              <a:ext cx="481711" cy="36156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8440" y="4951730"/>
              <a:ext cx="526414" cy="32638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440807" y="4013962"/>
              <a:ext cx="176530" cy="283210"/>
            </a:xfrm>
            <a:custGeom>
              <a:avLst/>
              <a:gdLst/>
              <a:ahLst/>
              <a:cxnLst/>
              <a:rect l="l" t="t" r="r" b="b"/>
              <a:pathLst>
                <a:path w="176529" h="283210">
                  <a:moveTo>
                    <a:pt x="121919" y="70485"/>
                  </a:moveTo>
                  <a:lnTo>
                    <a:pt x="103758" y="70485"/>
                  </a:lnTo>
                  <a:lnTo>
                    <a:pt x="107314" y="70865"/>
                  </a:lnTo>
                  <a:lnTo>
                    <a:pt x="111251" y="72643"/>
                  </a:lnTo>
                  <a:lnTo>
                    <a:pt x="97916" y="98932"/>
                  </a:lnTo>
                  <a:lnTo>
                    <a:pt x="99187" y="99568"/>
                  </a:lnTo>
                  <a:lnTo>
                    <a:pt x="99567" y="99821"/>
                  </a:lnTo>
                  <a:lnTo>
                    <a:pt x="105282" y="102743"/>
                  </a:lnTo>
                  <a:lnTo>
                    <a:pt x="110616" y="103505"/>
                  </a:lnTo>
                  <a:lnTo>
                    <a:pt x="115315" y="102107"/>
                  </a:lnTo>
                  <a:lnTo>
                    <a:pt x="120014" y="100837"/>
                  </a:lnTo>
                  <a:lnTo>
                    <a:pt x="123570" y="97789"/>
                  </a:lnTo>
                  <a:lnTo>
                    <a:pt x="124092" y="96774"/>
                  </a:lnTo>
                  <a:lnTo>
                    <a:pt x="111759" y="96774"/>
                  </a:lnTo>
                  <a:lnTo>
                    <a:pt x="109092" y="96393"/>
                  </a:lnTo>
                  <a:lnTo>
                    <a:pt x="106044" y="95123"/>
                  </a:lnTo>
                  <a:lnTo>
                    <a:pt x="115950" y="75437"/>
                  </a:lnTo>
                  <a:lnTo>
                    <a:pt x="125925" y="75437"/>
                  </a:lnTo>
                  <a:lnTo>
                    <a:pt x="125348" y="73913"/>
                  </a:lnTo>
                  <a:lnTo>
                    <a:pt x="121919" y="70485"/>
                  </a:lnTo>
                  <a:close/>
                </a:path>
                <a:path w="176529" h="283210">
                  <a:moveTo>
                    <a:pt x="125925" y="75437"/>
                  </a:moveTo>
                  <a:lnTo>
                    <a:pt x="115950" y="75437"/>
                  </a:lnTo>
                  <a:lnTo>
                    <a:pt x="118998" y="77215"/>
                  </a:lnTo>
                  <a:lnTo>
                    <a:pt x="120903" y="79501"/>
                  </a:lnTo>
                  <a:lnTo>
                    <a:pt x="122681" y="85089"/>
                  </a:lnTo>
                  <a:lnTo>
                    <a:pt x="122427" y="87883"/>
                  </a:lnTo>
                  <a:lnTo>
                    <a:pt x="121030" y="90550"/>
                  </a:lnTo>
                  <a:lnTo>
                    <a:pt x="119506" y="93599"/>
                  </a:lnTo>
                  <a:lnTo>
                    <a:pt x="117093" y="95504"/>
                  </a:lnTo>
                  <a:lnTo>
                    <a:pt x="113791" y="96265"/>
                  </a:lnTo>
                  <a:lnTo>
                    <a:pt x="111759" y="96774"/>
                  </a:lnTo>
                  <a:lnTo>
                    <a:pt x="124092" y="96774"/>
                  </a:lnTo>
                  <a:lnTo>
                    <a:pt x="125983" y="93090"/>
                  </a:lnTo>
                  <a:lnTo>
                    <a:pt x="128396" y="88137"/>
                  </a:lnTo>
                  <a:lnTo>
                    <a:pt x="128777" y="83312"/>
                  </a:lnTo>
                  <a:lnTo>
                    <a:pt x="127126" y="78612"/>
                  </a:lnTo>
                  <a:lnTo>
                    <a:pt x="125925" y="75437"/>
                  </a:lnTo>
                  <a:close/>
                </a:path>
                <a:path w="176529" h="283210">
                  <a:moveTo>
                    <a:pt x="104647" y="63500"/>
                  </a:moveTo>
                  <a:lnTo>
                    <a:pt x="95250" y="66293"/>
                  </a:lnTo>
                  <a:lnTo>
                    <a:pt x="91566" y="69595"/>
                  </a:lnTo>
                  <a:lnTo>
                    <a:pt x="89026" y="74675"/>
                  </a:lnTo>
                  <a:lnTo>
                    <a:pt x="86867" y="78867"/>
                  </a:lnTo>
                  <a:lnTo>
                    <a:pt x="86423" y="81533"/>
                  </a:lnTo>
                  <a:lnTo>
                    <a:pt x="86344" y="83312"/>
                  </a:lnTo>
                  <a:lnTo>
                    <a:pt x="87502" y="89915"/>
                  </a:lnTo>
                  <a:lnTo>
                    <a:pt x="89407" y="93218"/>
                  </a:lnTo>
                  <a:lnTo>
                    <a:pt x="92455" y="96012"/>
                  </a:lnTo>
                  <a:lnTo>
                    <a:pt x="96392" y="90169"/>
                  </a:lnTo>
                  <a:lnTo>
                    <a:pt x="94360" y="88011"/>
                  </a:lnTo>
                  <a:lnTo>
                    <a:pt x="93090" y="85851"/>
                  </a:lnTo>
                  <a:lnTo>
                    <a:pt x="92328" y="81533"/>
                  </a:lnTo>
                  <a:lnTo>
                    <a:pt x="92709" y="79375"/>
                  </a:lnTo>
                  <a:lnTo>
                    <a:pt x="95376" y="74294"/>
                  </a:lnTo>
                  <a:lnTo>
                    <a:pt x="97662" y="72389"/>
                  </a:lnTo>
                  <a:lnTo>
                    <a:pt x="100710" y="71374"/>
                  </a:lnTo>
                  <a:lnTo>
                    <a:pt x="103758" y="70485"/>
                  </a:lnTo>
                  <a:lnTo>
                    <a:pt x="121919" y="70485"/>
                  </a:lnTo>
                  <a:lnTo>
                    <a:pt x="121538" y="70104"/>
                  </a:lnTo>
                  <a:lnTo>
                    <a:pt x="109854" y="64135"/>
                  </a:lnTo>
                  <a:lnTo>
                    <a:pt x="104647" y="63500"/>
                  </a:lnTo>
                  <a:close/>
                </a:path>
                <a:path w="176529" h="283210">
                  <a:moveTo>
                    <a:pt x="105537" y="43814"/>
                  </a:moveTo>
                  <a:lnTo>
                    <a:pt x="102488" y="49783"/>
                  </a:lnTo>
                  <a:lnTo>
                    <a:pt x="151256" y="74421"/>
                  </a:lnTo>
                  <a:lnTo>
                    <a:pt x="154304" y="68452"/>
                  </a:lnTo>
                  <a:lnTo>
                    <a:pt x="105537" y="43814"/>
                  </a:lnTo>
                  <a:close/>
                </a:path>
                <a:path w="176529" h="283210">
                  <a:moveTo>
                    <a:pt x="168379" y="20574"/>
                  </a:moveTo>
                  <a:lnTo>
                    <a:pt x="152526" y="20574"/>
                  </a:lnTo>
                  <a:lnTo>
                    <a:pt x="167385" y="28193"/>
                  </a:lnTo>
                  <a:lnTo>
                    <a:pt x="152907" y="56895"/>
                  </a:lnTo>
                  <a:lnTo>
                    <a:pt x="158622" y="59817"/>
                  </a:lnTo>
                  <a:lnTo>
                    <a:pt x="176402" y="24637"/>
                  </a:lnTo>
                  <a:lnTo>
                    <a:pt x="168379" y="20574"/>
                  </a:lnTo>
                  <a:close/>
                </a:path>
                <a:path w="176529" h="283210">
                  <a:moveTo>
                    <a:pt x="146315" y="9398"/>
                  </a:moveTo>
                  <a:lnTo>
                    <a:pt x="130175" y="9398"/>
                  </a:lnTo>
                  <a:lnTo>
                    <a:pt x="146812" y="17780"/>
                  </a:lnTo>
                  <a:lnTo>
                    <a:pt x="133222" y="44704"/>
                  </a:lnTo>
                  <a:lnTo>
                    <a:pt x="138937" y="47498"/>
                  </a:lnTo>
                  <a:lnTo>
                    <a:pt x="152526" y="20574"/>
                  </a:lnTo>
                  <a:lnTo>
                    <a:pt x="168379" y="20574"/>
                  </a:lnTo>
                  <a:lnTo>
                    <a:pt x="146315" y="9398"/>
                  </a:lnTo>
                  <a:close/>
                </a:path>
                <a:path w="176529" h="283210">
                  <a:moveTo>
                    <a:pt x="127762" y="0"/>
                  </a:moveTo>
                  <a:lnTo>
                    <a:pt x="109346" y="36321"/>
                  </a:lnTo>
                  <a:lnTo>
                    <a:pt x="115062" y="39243"/>
                  </a:lnTo>
                  <a:lnTo>
                    <a:pt x="130175" y="9398"/>
                  </a:lnTo>
                  <a:lnTo>
                    <a:pt x="146315" y="9398"/>
                  </a:lnTo>
                  <a:lnTo>
                    <a:pt x="127762" y="0"/>
                  </a:lnTo>
                  <a:close/>
                </a:path>
                <a:path w="176529" h="283210">
                  <a:moveTo>
                    <a:pt x="3047" y="246506"/>
                  </a:moveTo>
                  <a:lnTo>
                    <a:pt x="0" y="252475"/>
                  </a:lnTo>
                  <a:lnTo>
                    <a:pt x="18541" y="261874"/>
                  </a:lnTo>
                  <a:lnTo>
                    <a:pt x="20954" y="263144"/>
                  </a:lnTo>
                  <a:lnTo>
                    <a:pt x="27304" y="271652"/>
                  </a:lnTo>
                  <a:lnTo>
                    <a:pt x="27177" y="273050"/>
                  </a:lnTo>
                  <a:lnTo>
                    <a:pt x="26542" y="274446"/>
                  </a:lnTo>
                  <a:lnTo>
                    <a:pt x="25780" y="275844"/>
                  </a:lnTo>
                  <a:lnTo>
                    <a:pt x="24637" y="277113"/>
                  </a:lnTo>
                  <a:lnTo>
                    <a:pt x="22987" y="278130"/>
                  </a:lnTo>
                  <a:lnTo>
                    <a:pt x="27431" y="282956"/>
                  </a:lnTo>
                  <a:lnTo>
                    <a:pt x="33446" y="274446"/>
                  </a:lnTo>
                  <a:lnTo>
                    <a:pt x="33019" y="271780"/>
                  </a:lnTo>
                  <a:lnTo>
                    <a:pt x="32003" y="269748"/>
                  </a:lnTo>
                  <a:lnTo>
                    <a:pt x="30225" y="267081"/>
                  </a:lnTo>
                  <a:lnTo>
                    <a:pt x="36956" y="267081"/>
                  </a:lnTo>
                  <a:lnTo>
                    <a:pt x="38353" y="264413"/>
                  </a:lnTo>
                  <a:lnTo>
                    <a:pt x="3047" y="246506"/>
                  </a:lnTo>
                  <a:close/>
                </a:path>
                <a:path w="176529" h="283210">
                  <a:moveTo>
                    <a:pt x="36956" y="267081"/>
                  </a:moveTo>
                  <a:lnTo>
                    <a:pt x="30225" y="267081"/>
                  </a:lnTo>
                  <a:lnTo>
                    <a:pt x="35559" y="269748"/>
                  </a:lnTo>
                  <a:lnTo>
                    <a:pt x="36956" y="267081"/>
                  </a:lnTo>
                  <a:close/>
                </a:path>
                <a:path w="176529" h="283210">
                  <a:moveTo>
                    <a:pt x="29717" y="211455"/>
                  </a:moveTo>
                  <a:lnTo>
                    <a:pt x="11937" y="228726"/>
                  </a:lnTo>
                  <a:lnTo>
                    <a:pt x="12191" y="235331"/>
                  </a:lnTo>
                  <a:lnTo>
                    <a:pt x="35559" y="252094"/>
                  </a:lnTo>
                  <a:lnTo>
                    <a:pt x="45084" y="249046"/>
                  </a:lnTo>
                  <a:lnTo>
                    <a:pt x="48640" y="245999"/>
                  </a:lnTo>
                  <a:lnTo>
                    <a:pt x="49074" y="245110"/>
                  </a:lnTo>
                  <a:lnTo>
                    <a:pt x="35813" y="245110"/>
                  </a:lnTo>
                  <a:lnTo>
                    <a:pt x="32003" y="244475"/>
                  </a:lnTo>
                  <a:lnTo>
                    <a:pt x="27685" y="242188"/>
                  </a:lnTo>
                  <a:lnTo>
                    <a:pt x="22987" y="239902"/>
                  </a:lnTo>
                  <a:lnTo>
                    <a:pt x="20065" y="237108"/>
                  </a:lnTo>
                  <a:lnTo>
                    <a:pt x="18795" y="234061"/>
                  </a:lnTo>
                  <a:lnTo>
                    <a:pt x="17525" y="230886"/>
                  </a:lnTo>
                  <a:lnTo>
                    <a:pt x="17652" y="227964"/>
                  </a:lnTo>
                  <a:lnTo>
                    <a:pt x="19176" y="224917"/>
                  </a:lnTo>
                  <a:lnTo>
                    <a:pt x="20700" y="221995"/>
                  </a:lnTo>
                  <a:lnTo>
                    <a:pt x="22987" y="220090"/>
                  </a:lnTo>
                  <a:lnTo>
                    <a:pt x="29590" y="218312"/>
                  </a:lnTo>
                  <a:lnTo>
                    <a:pt x="47116" y="218312"/>
                  </a:lnTo>
                  <a:lnTo>
                    <a:pt x="41020" y="215264"/>
                  </a:lnTo>
                  <a:lnTo>
                    <a:pt x="35051" y="212217"/>
                  </a:lnTo>
                  <a:lnTo>
                    <a:pt x="29717" y="211455"/>
                  </a:lnTo>
                  <a:close/>
                </a:path>
                <a:path w="176529" h="283210">
                  <a:moveTo>
                    <a:pt x="47116" y="218312"/>
                  </a:moveTo>
                  <a:lnTo>
                    <a:pt x="29590" y="218312"/>
                  </a:lnTo>
                  <a:lnTo>
                    <a:pt x="33400" y="219075"/>
                  </a:lnTo>
                  <a:lnTo>
                    <a:pt x="37972" y="221361"/>
                  </a:lnTo>
                  <a:lnTo>
                    <a:pt x="42417" y="223646"/>
                  </a:lnTo>
                  <a:lnTo>
                    <a:pt x="45338" y="226313"/>
                  </a:lnTo>
                  <a:lnTo>
                    <a:pt x="46608" y="229488"/>
                  </a:lnTo>
                  <a:lnTo>
                    <a:pt x="47704" y="232410"/>
                  </a:lnTo>
                  <a:lnTo>
                    <a:pt x="47625" y="235585"/>
                  </a:lnTo>
                  <a:lnTo>
                    <a:pt x="46100" y="238632"/>
                  </a:lnTo>
                  <a:lnTo>
                    <a:pt x="44703" y="241554"/>
                  </a:lnTo>
                  <a:lnTo>
                    <a:pt x="42290" y="243458"/>
                  </a:lnTo>
                  <a:lnTo>
                    <a:pt x="38988" y="244220"/>
                  </a:lnTo>
                  <a:lnTo>
                    <a:pt x="35813" y="245110"/>
                  </a:lnTo>
                  <a:lnTo>
                    <a:pt x="49074" y="245110"/>
                  </a:lnTo>
                  <a:lnTo>
                    <a:pt x="51053" y="241045"/>
                  </a:lnTo>
                  <a:lnTo>
                    <a:pt x="53339" y="236727"/>
                  </a:lnTo>
                  <a:lnTo>
                    <a:pt x="53847" y="232410"/>
                  </a:lnTo>
                  <a:lnTo>
                    <a:pt x="52831" y="227964"/>
                  </a:lnTo>
                  <a:lnTo>
                    <a:pt x="51434" y="222757"/>
                  </a:lnTo>
                  <a:lnTo>
                    <a:pt x="47625" y="218567"/>
                  </a:lnTo>
                  <a:lnTo>
                    <a:pt x="47116" y="218312"/>
                  </a:lnTo>
                  <a:close/>
                </a:path>
                <a:path w="176529" h="283210">
                  <a:moveTo>
                    <a:pt x="29971" y="193294"/>
                  </a:moveTo>
                  <a:lnTo>
                    <a:pt x="27177" y="198881"/>
                  </a:lnTo>
                  <a:lnTo>
                    <a:pt x="75818" y="223519"/>
                  </a:lnTo>
                  <a:lnTo>
                    <a:pt x="78866" y="217550"/>
                  </a:lnTo>
                  <a:lnTo>
                    <a:pt x="61340" y="208787"/>
                  </a:lnTo>
                  <a:lnTo>
                    <a:pt x="63372" y="208406"/>
                  </a:lnTo>
                  <a:lnTo>
                    <a:pt x="65150" y="207644"/>
                  </a:lnTo>
                  <a:lnTo>
                    <a:pt x="66928" y="206501"/>
                  </a:lnTo>
                  <a:lnTo>
                    <a:pt x="68529" y="205358"/>
                  </a:lnTo>
                  <a:lnTo>
                    <a:pt x="55879" y="205358"/>
                  </a:lnTo>
                  <a:lnTo>
                    <a:pt x="51815" y="204596"/>
                  </a:lnTo>
                  <a:lnTo>
                    <a:pt x="46989" y="202056"/>
                  </a:lnTo>
                  <a:lnTo>
                    <a:pt x="42671" y="199898"/>
                  </a:lnTo>
                  <a:lnTo>
                    <a:pt x="39877" y="197357"/>
                  </a:lnTo>
                  <a:lnTo>
                    <a:pt x="39104" y="195580"/>
                  </a:lnTo>
                  <a:lnTo>
                    <a:pt x="34416" y="195580"/>
                  </a:lnTo>
                  <a:lnTo>
                    <a:pt x="29971" y="193294"/>
                  </a:lnTo>
                  <a:close/>
                </a:path>
                <a:path w="176529" h="283210">
                  <a:moveTo>
                    <a:pt x="65539" y="180339"/>
                  </a:moveTo>
                  <a:lnTo>
                    <a:pt x="48767" y="180339"/>
                  </a:lnTo>
                  <a:lnTo>
                    <a:pt x="52577" y="181101"/>
                  </a:lnTo>
                  <a:lnTo>
                    <a:pt x="57150" y="183387"/>
                  </a:lnTo>
                  <a:lnTo>
                    <a:pt x="61848" y="185674"/>
                  </a:lnTo>
                  <a:lnTo>
                    <a:pt x="64769" y="188340"/>
                  </a:lnTo>
                  <a:lnTo>
                    <a:pt x="66213" y="191643"/>
                  </a:lnTo>
                  <a:lnTo>
                    <a:pt x="67309" y="194056"/>
                  </a:lnTo>
                  <a:lnTo>
                    <a:pt x="67309" y="196850"/>
                  </a:lnTo>
                  <a:lnTo>
                    <a:pt x="64515" y="202183"/>
                  </a:lnTo>
                  <a:lnTo>
                    <a:pt x="62229" y="203962"/>
                  </a:lnTo>
                  <a:lnTo>
                    <a:pt x="59054" y="204724"/>
                  </a:lnTo>
                  <a:lnTo>
                    <a:pt x="55879" y="205358"/>
                  </a:lnTo>
                  <a:lnTo>
                    <a:pt x="68529" y="205358"/>
                  </a:lnTo>
                  <a:lnTo>
                    <a:pt x="68706" y="205231"/>
                  </a:lnTo>
                  <a:lnTo>
                    <a:pt x="70103" y="203581"/>
                  </a:lnTo>
                  <a:lnTo>
                    <a:pt x="71119" y="201421"/>
                  </a:lnTo>
                  <a:lnTo>
                    <a:pt x="72643" y="198500"/>
                  </a:lnTo>
                  <a:lnTo>
                    <a:pt x="73151" y="195580"/>
                  </a:lnTo>
                  <a:lnTo>
                    <a:pt x="72897" y="192405"/>
                  </a:lnTo>
                  <a:lnTo>
                    <a:pt x="72516" y="189356"/>
                  </a:lnTo>
                  <a:lnTo>
                    <a:pt x="71246" y="186436"/>
                  </a:lnTo>
                  <a:lnTo>
                    <a:pt x="68618" y="183387"/>
                  </a:lnTo>
                  <a:lnTo>
                    <a:pt x="66675" y="181229"/>
                  </a:lnTo>
                  <a:lnTo>
                    <a:pt x="65539" y="180339"/>
                  </a:lnTo>
                  <a:close/>
                </a:path>
                <a:path w="176529" h="283210">
                  <a:moveTo>
                    <a:pt x="46227" y="174244"/>
                  </a:moveTo>
                  <a:lnTo>
                    <a:pt x="43179" y="174879"/>
                  </a:lnTo>
                  <a:lnTo>
                    <a:pt x="40385" y="176530"/>
                  </a:lnTo>
                  <a:lnTo>
                    <a:pt x="37718" y="178054"/>
                  </a:lnTo>
                  <a:lnTo>
                    <a:pt x="35559" y="180212"/>
                  </a:lnTo>
                  <a:lnTo>
                    <a:pt x="33972" y="183514"/>
                  </a:lnTo>
                  <a:lnTo>
                    <a:pt x="32003" y="187451"/>
                  </a:lnTo>
                  <a:lnTo>
                    <a:pt x="32003" y="191643"/>
                  </a:lnTo>
                  <a:lnTo>
                    <a:pt x="34416" y="195580"/>
                  </a:lnTo>
                  <a:lnTo>
                    <a:pt x="39104" y="195580"/>
                  </a:lnTo>
                  <a:lnTo>
                    <a:pt x="38607" y="194437"/>
                  </a:lnTo>
                  <a:lnTo>
                    <a:pt x="37514" y="191643"/>
                  </a:lnTo>
                  <a:lnTo>
                    <a:pt x="48767" y="180339"/>
                  </a:lnTo>
                  <a:lnTo>
                    <a:pt x="65539" y="180339"/>
                  </a:lnTo>
                  <a:lnTo>
                    <a:pt x="63753" y="178943"/>
                  </a:lnTo>
                  <a:lnTo>
                    <a:pt x="56641" y="175387"/>
                  </a:lnTo>
                  <a:lnTo>
                    <a:pt x="53085" y="174370"/>
                  </a:lnTo>
                  <a:lnTo>
                    <a:pt x="49656" y="174370"/>
                  </a:lnTo>
                  <a:lnTo>
                    <a:pt x="46227" y="174244"/>
                  </a:lnTo>
                  <a:close/>
                </a:path>
                <a:path w="176529" h="283210">
                  <a:moveTo>
                    <a:pt x="50164" y="156590"/>
                  </a:moveTo>
                  <a:lnTo>
                    <a:pt x="48513" y="156590"/>
                  </a:lnTo>
                  <a:lnTo>
                    <a:pt x="45338" y="162813"/>
                  </a:lnTo>
                  <a:lnTo>
                    <a:pt x="47116" y="162813"/>
                  </a:lnTo>
                  <a:lnTo>
                    <a:pt x="48767" y="162940"/>
                  </a:lnTo>
                  <a:lnTo>
                    <a:pt x="50418" y="163449"/>
                  </a:lnTo>
                  <a:lnTo>
                    <a:pt x="51942" y="163956"/>
                  </a:lnTo>
                  <a:lnTo>
                    <a:pt x="55625" y="165607"/>
                  </a:lnTo>
                  <a:lnTo>
                    <a:pt x="69087" y="172465"/>
                  </a:lnTo>
                  <a:lnTo>
                    <a:pt x="73659" y="174625"/>
                  </a:lnTo>
                  <a:lnTo>
                    <a:pt x="74802" y="174879"/>
                  </a:lnTo>
                  <a:lnTo>
                    <a:pt x="76580" y="175387"/>
                  </a:lnTo>
                  <a:lnTo>
                    <a:pt x="78231" y="175513"/>
                  </a:lnTo>
                  <a:lnTo>
                    <a:pt x="81279" y="174751"/>
                  </a:lnTo>
                  <a:lnTo>
                    <a:pt x="82930" y="173862"/>
                  </a:lnTo>
                  <a:lnTo>
                    <a:pt x="86232" y="170814"/>
                  </a:lnTo>
                  <a:lnTo>
                    <a:pt x="87756" y="168529"/>
                  </a:lnTo>
                  <a:lnTo>
                    <a:pt x="77723" y="168529"/>
                  </a:lnTo>
                  <a:lnTo>
                    <a:pt x="75818" y="168275"/>
                  </a:lnTo>
                  <a:lnTo>
                    <a:pt x="73278" y="167005"/>
                  </a:lnTo>
                  <a:lnTo>
                    <a:pt x="73151" y="166877"/>
                  </a:lnTo>
                  <a:lnTo>
                    <a:pt x="72643" y="166624"/>
                  </a:lnTo>
                  <a:lnTo>
                    <a:pt x="71754" y="166243"/>
                  </a:lnTo>
                  <a:lnTo>
                    <a:pt x="72099" y="163830"/>
                  </a:lnTo>
                  <a:lnTo>
                    <a:pt x="67055" y="163830"/>
                  </a:lnTo>
                  <a:lnTo>
                    <a:pt x="64896" y="162687"/>
                  </a:lnTo>
                  <a:lnTo>
                    <a:pt x="62229" y="161417"/>
                  </a:lnTo>
                  <a:lnTo>
                    <a:pt x="60451" y="160146"/>
                  </a:lnTo>
                  <a:lnTo>
                    <a:pt x="58623" y="157606"/>
                  </a:lnTo>
                  <a:lnTo>
                    <a:pt x="53466" y="157606"/>
                  </a:lnTo>
                  <a:lnTo>
                    <a:pt x="51815" y="156971"/>
                  </a:lnTo>
                  <a:lnTo>
                    <a:pt x="50164" y="156590"/>
                  </a:lnTo>
                  <a:close/>
                </a:path>
                <a:path w="176529" h="283210">
                  <a:moveTo>
                    <a:pt x="86487" y="144144"/>
                  </a:moveTo>
                  <a:lnTo>
                    <a:pt x="82803" y="149606"/>
                  </a:lnTo>
                  <a:lnTo>
                    <a:pt x="84962" y="151511"/>
                  </a:lnTo>
                  <a:lnTo>
                    <a:pt x="86105" y="153415"/>
                  </a:lnTo>
                  <a:lnTo>
                    <a:pt x="86487" y="155194"/>
                  </a:lnTo>
                  <a:lnTo>
                    <a:pt x="86673" y="156590"/>
                  </a:lnTo>
                  <a:lnTo>
                    <a:pt x="86628" y="157606"/>
                  </a:lnTo>
                  <a:lnTo>
                    <a:pt x="86232" y="159385"/>
                  </a:lnTo>
                  <a:lnTo>
                    <a:pt x="83312" y="165226"/>
                  </a:lnTo>
                  <a:lnTo>
                    <a:pt x="81406" y="167131"/>
                  </a:lnTo>
                  <a:lnTo>
                    <a:pt x="77723" y="168529"/>
                  </a:lnTo>
                  <a:lnTo>
                    <a:pt x="87756" y="168529"/>
                  </a:lnTo>
                  <a:lnTo>
                    <a:pt x="89280" y="165481"/>
                  </a:lnTo>
                  <a:lnTo>
                    <a:pt x="90804" y="162560"/>
                  </a:lnTo>
                  <a:lnTo>
                    <a:pt x="91820" y="159638"/>
                  </a:lnTo>
                  <a:lnTo>
                    <a:pt x="92111" y="156590"/>
                  </a:lnTo>
                  <a:lnTo>
                    <a:pt x="92419" y="154431"/>
                  </a:lnTo>
                  <a:lnTo>
                    <a:pt x="92375" y="153415"/>
                  </a:lnTo>
                  <a:lnTo>
                    <a:pt x="92228" y="152019"/>
                  </a:lnTo>
                  <a:lnTo>
                    <a:pt x="92134" y="151637"/>
                  </a:lnTo>
                  <a:lnTo>
                    <a:pt x="91185" y="149860"/>
                  </a:lnTo>
                  <a:lnTo>
                    <a:pt x="90296" y="147827"/>
                  </a:lnTo>
                  <a:lnTo>
                    <a:pt x="88772" y="145923"/>
                  </a:lnTo>
                  <a:lnTo>
                    <a:pt x="86487" y="144144"/>
                  </a:lnTo>
                  <a:close/>
                </a:path>
                <a:path w="176529" h="283210">
                  <a:moveTo>
                    <a:pt x="76538" y="140715"/>
                  </a:moveTo>
                  <a:lnTo>
                    <a:pt x="66420" y="140715"/>
                  </a:lnTo>
                  <a:lnTo>
                    <a:pt x="68071" y="141477"/>
                  </a:lnTo>
                  <a:lnTo>
                    <a:pt x="69087" y="142112"/>
                  </a:lnTo>
                  <a:lnTo>
                    <a:pt x="71148" y="148081"/>
                  </a:lnTo>
                  <a:lnTo>
                    <a:pt x="70738" y="150368"/>
                  </a:lnTo>
                  <a:lnTo>
                    <a:pt x="68198" y="157606"/>
                  </a:lnTo>
                  <a:lnTo>
                    <a:pt x="67309" y="161289"/>
                  </a:lnTo>
                  <a:lnTo>
                    <a:pt x="67055" y="163830"/>
                  </a:lnTo>
                  <a:lnTo>
                    <a:pt x="72099" y="163830"/>
                  </a:lnTo>
                  <a:lnTo>
                    <a:pt x="72172" y="163449"/>
                  </a:lnTo>
                  <a:lnTo>
                    <a:pt x="73278" y="159638"/>
                  </a:lnTo>
                  <a:lnTo>
                    <a:pt x="75317" y="154177"/>
                  </a:lnTo>
                  <a:lnTo>
                    <a:pt x="76072" y="152019"/>
                  </a:lnTo>
                  <a:lnTo>
                    <a:pt x="76962" y="148717"/>
                  </a:lnTo>
                  <a:lnTo>
                    <a:pt x="77215" y="146938"/>
                  </a:lnTo>
                  <a:lnTo>
                    <a:pt x="77088" y="143510"/>
                  </a:lnTo>
                  <a:lnTo>
                    <a:pt x="76962" y="141731"/>
                  </a:lnTo>
                  <a:lnTo>
                    <a:pt x="76538" y="140715"/>
                  </a:lnTo>
                  <a:close/>
                </a:path>
                <a:path w="176529" h="283210">
                  <a:moveTo>
                    <a:pt x="65277" y="133350"/>
                  </a:moveTo>
                  <a:lnTo>
                    <a:pt x="62229" y="134493"/>
                  </a:lnTo>
                  <a:lnTo>
                    <a:pt x="59308" y="135636"/>
                  </a:lnTo>
                  <a:lnTo>
                    <a:pt x="56895" y="138175"/>
                  </a:lnTo>
                  <a:lnTo>
                    <a:pt x="54924" y="142112"/>
                  </a:lnTo>
                  <a:lnTo>
                    <a:pt x="53720" y="144399"/>
                  </a:lnTo>
                  <a:lnTo>
                    <a:pt x="52958" y="146812"/>
                  </a:lnTo>
                  <a:lnTo>
                    <a:pt x="52584" y="150368"/>
                  </a:lnTo>
                  <a:lnTo>
                    <a:pt x="52485" y="152019"/>
                  </a:lnTo>
                  <a:lnTo>
                    <a:pt x="52735" y="154558"/>
                  </a:lnTo>
                  <a:lnTo>
                    <a:pt x="53466" y="157606"/>
                  </a:lnTo>
                  <a:lnTo>
                    <a:pt x="58623" y="157606"/>
                  </a:lnTo>
                  <a:lnTo>
                    <a:pt x="58165" y="156971"/>
                  </a:lnTo>
                  <a:lnTo>
                    <a:pt x="57454" y="155194"/>
                  </a:lnTo>
                  <a:lnTo>
                    <a:pt x="57355" y="154177"/>
                  </a:lnTo>
                  <a:lnTo>
                    <a:pt x="57150" y="150368"/>
                  </a:lnTo>
                  <a:lnTo>
                    <a:pt x="57784" y="148081"/>
                  </a:lnTo>
                  <a:lnTo>
                    <a:pt x="60070" y="143510"/>
                  </a:lnTo>
                  <a:lnTo>
                    <a:pt x="61467" y="141986"/>
                  </a:lnTo>
                  <a:lnTo>
                    <a:pt x="64769" y="140715"/>
                  </a:lnTo>
                  <a:lnTo>
                    <a:pt x="76538" y="140715"/>
                  </a:lnTo>
                  <a:lnTo>
                    <a:pt x="76326" y="140207"/>
                  </a:lnTo>
                  <a:lnTo>
                    <a:pt x="75310" y="138683"/>
                  </a:lnTo>
                  <a:lnTo>
                    <a:pt x="74167" y="137160"/>
                  </a:lnTo>
                  <a:lnTo>
                    <a:pt x="72897" y="135889"/>
                  </a:lnTo>
                  <a:lnTo>
                    <a:pt x="71119" y="135127"/>
                  </a:lnTo>
                  <a:lnTo>
                    <a:pt x="68198" y="133604"/>
                  </a:lnTo>
                  <a:lnTo>
                    <a:pt x="65277" y="133350"/>
                  </a:lnTo>
                  <a:close/>
                </a:path>
                <a:path w="176529" h="283210">
                  <a:moveTo>
                    <a:pt x="73025" y="108204"/>
                  </a:moveTo>
                  <a:lnTo>
                    <a:pt x="70230" y="113792"/>
                  </a:lnTo>
                  <a:lnTo>
                    <a:pt x="98678" y="144906"/>
                  </a:lnTo>
                  <a:lnTo>
                    <a:pt x="101853" y="138811"/>
                  </a:lnTo>
                  <a:lnTo>
                    <a:pt x="82168" y="117856"/>
                  </a:lnTo>
                  <a:lnTo>
                    <a:pt x="78739" y="114426"/>
                  </a:lnTo>
                  <a:lnTo>
                    <a:pt x="114154" y="114426"/>
                  </a:lnTo>
                  <a:lnTo>
                    <a:pt x="115062" y="112649"/>
                  </a:lnTo>
                  <a:lnTo>
                    <a:pt x="73025" y="108204"/>
                  </a:lnTo>
                  <a:close/>
                </a:path>
                <a:path w="176529" h="283210">
                  <a:moveTo>
                    <a:pt x="114154" y="114426"/>
                  </a:moveTo>
                  <a:lnTo>
                    <a:pt x="78739" y="114426"/>
                  </a:lnTo>
                  <a:lnTo>
                    <a:pt x="81533" y="115062"/>
                  </a:lnTo>
                  <a:lnTo>
                    <a:pt x="86994" y="115824"/>
                  </a:lnTo>
                  <a:lnTo>
                    <a:pt x="111887" y="118871"/>
                  </a:lnTo>
                  <a:lnTo>
                    <a:pt x="114154" y="1144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48959" y="4034662"/>
              <a:ext cx="224154" cy="2489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79295" y="4088256"/>
              <a:ext cx="860932" cy="69837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90735" y="3997579"/>
              <a:ext cx="926719" cy="6117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6612" y="1844674"/>
              <a:ext cx="501281" cy="37731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19181" y="1383029"/>
              <a:ext cx="495173" cy="38328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905500" y="5990844"/>
              <a:ext cx="234950" cy="502920"/>
            </a:xfrm>
            <a:custGeom>
              <a:avLst/>
              <a:gdLst/>
              <a:ahLst/>
              <a:cxnLst/>
              <a:rect l="l" t="t" r="r" b="b"/>
              <a:pathLst>
                <a:path w="234950" h="502920">
                  <a:moveTo>
                    <a:pt x="117348" y="0"/>
                  </a:moveTo>
                  <a:lnTo>
                    <a:pt x="0" y="117347"/>
                  </a:lnTo>
                  <a:lnTo>
                    <a:pt x="58674" y="117347"/>
                  </a:lnTo>
                  <a:lnTo>
                    <a:pt x="58674" y="502919"/>
                  </a:lnTo>
                  <a:lnTo>
                    <a:pt x="176022" y="502919"/>
                  </a:lnTo>
                  <a:lnTo>
                    <a:pt x="176022" y="117347"/>
                  </a:lnTo>
                  <a:lnTo>
                    <a:pt x="234696" y="117347"/>
                  </a:lnTo>
                  <a:lnTo>
                    <a:pt x="117348" y="0"/>
                  </a:lnTo>
                  <a:close/>
                </a:path>
              </a:pathLst>
            </a:custGeom>
            <a:solidFill>
              <a:srgbClr val="2C43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905500" y="5990844"/>
              <a:ext cx="234950" cy="502920"/>
            </a:xfrm>
            <a:custGeom>
              <a:avLst/>
              <a:gdLst/>
              <a:ahLst/>
              <a:cxnLst/>
              <a:rect l="l" t="t" r="r" b="b"/>
              <a:pathLst>
                <a:path w="234950" h="502920">
                  <a:moveTo>
                    <a:pt x="0" y="117347"/>
                  </a:moveTo>
                  <a:lnTo>
                    <a:pt x="117348" y="0"/>
                  </a:lnTo>
                  <a:lnTo>
                    <a:pt x="234696" y="117347"/>
                  </a:lnTo>
                  <a:lnTo>
                    <a:pt x="176022" y="117347"/>
                  </a:lnTo>
                  <a:lnTo>
                    <a:pt x="176022" y="502919"/>
                  </a:lnTo>
                  <a:lnTo>
                    <a:pt x="58674" y="502919"/>
                  </a:lnTo>
                  <a:lnTo>
                    <a:pt x="58674" y="117347"/>
                  </a:lnTo>
                  <a:lnTo>
                    <a:pt x="0" y="117347"/>
                  </a:lnTo>
                  <a:close/>
                </a:path>
              </a:pathLst>
            </a:custGeom>
            <a:ln w="12700">
              <a:solidFill>
                <a:srgbClr val="2C43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166115"/>
              <a:ext cx="167640" cy="384175"/>
            </a:xfrm>
            <a:custGeom>
              <a:avLst/>
              <a:gdLst/>
              <a:ahLst/>
              <a:cxnLst/>
              <a:rect l="l" t="t" r="r" b="b"/>
              <a:pathLst>
                <a:path w="167640" h="384175">
                  <a:moveTo>
                    <a:pt x="167640" y="0"/>
                  </a:moveTo>
                  <a:lnTo>
                    <a:pt x="0" y="0"/>
                  </a:lnTo>
                  <a:lnTo>
                    <a:pt x="0" y="384047"/>
                  </a:lnTo>
                  <a:lnTo>
                    <a:pt x="167640" y="384047"/>
                  </a:lnTo>
                  <a:lnTo>
                    <a:pt x="167640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753856" y="5311139"/>
              <a:ext cx="3093085" cy="73660"/>
            </a:xfrm>
            <a:custGeom>
              <a:avLst/>
              <a:gdLst/>
              <a:ahLst/>
              <a:cxnLst/>
              <a:rect l="l" t="t" r="r" b="b"/>
              <a:pathLst>
                <a:path w="3093084" h="73660">
                  <a:moveTo>
                    <a:pt x="3092577" y="73279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12352" y="5273039"/>
              <a:ext cx="127634" cy="15519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23119" y="5285231"/>
              <a:ext cx="129158" cy="1536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97895" y="5260848"/>
              <a:ext cx="204215" cy="20421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433048" y="5262371"/>
              <a:ext cx="181610" cy="204470"/>
            </a:xfrm>
            <a:custGeom>
              <a:avLst/>
              <a:gdLst/>
              <a:ahLst/>
              <a:cxnLst/>
              <a:rect l="l" t="t" r="r" b="b"/>
              <a:pathLst>
                <a:path w="181609" h="204470">
                  <a:moveTo>
                    <a:pt x="57912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57912" y="204216"/>
                  </a:lnTo>
                  <a:lnTo>
                    <a:pt x="57912" y="0"/>
                  </a:lnTo>
                  <a:close/>
                </a:path>
                <a:path w="181609" h="204470">
                  <a:moveTo>
                    <a:pt x="118872" y="0"/>
                  </a:moveTo>
                  <a:lnTo>
                    <a:pt x="62484" y="0"/>
                  </a:lnTo>
                  <a:lnTo>
                    <a:pt x="62484" y="204216"/>
                  </a:lnTo>
                  <a:lnTo>
                    <a:pt x="118872" y="204216"/>
                  </a:lnTo>
                  <a:lnTo>
                    <a:pt x="118872" y="0"/>
                  </a:lnTo>
                  <a:close/>
                </a:path>
                <a:path w="181609" h="204470">
                  <a:moveTo>
                    <a:pt x="181356" y="0"/>
                  </a:moveTo>
                  <a:lnTo>
                    <a:pt x="123444" y="0"/>
                  </a:lnTo>
                  <a:lnTo>
                    <a:pt x="123444" y="204216"/>
                  </a:lnTo>
                  <a:lnTo>
                    <a:pt x="181356" y="204216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8AB1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59452" y="486156"/>
              <a:ext cx="2298192" cy="1077468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5714491" y="5513628"/>
            <a:ext cx="7639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40" dirty="0">
                <a:solidFill>
                  <a:srgbClr val="6C6D70"/>
                </a:solidFill>
                <a:latin typeface="Arial"/>
                <a:cs typeface="Arial"/>
              </a:rPr>
              <a:t>Acesso</a:t>
            </a:r>
            <a:r>
              <a:rPr sz="1000" spc="-35" dirty="0">
                <a:solidFill>
                  <a:srgbClr val="6C6D7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6C6D70"/>
                </a:solidFill>
                <a:latin typeface="Arial"/>
                <a:cs typeface="Arial"/>
              </a:rPr>
              <a:t>Social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33084" y="4865623"/>
            <a:ext cx="6813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Foyer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Central</a:t>
            </a:r>
            <a:endParaRPr sz="800">
              <a:latin typeface="Arial"/>
              <a:cs typeface="Arial"/>
            </a:endParaRPr>
          </a:p>
          <a:p>
            <a:pPr marL="137160">
              <a:lnSpc>
                <a:spcPct val="100000"/>
              </a:lnSpc>
            </a:pPr>
            <a:r>
              <a:rPr sz="800" dirty="0">
                <a:latin typeface="Arial"/>
                <a:cs typeface="Arial"/>
              </a:rPr>
              <a:t>2.288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m²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6944" y="6569456"/>
            <a:ext cx="628332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i="1" dirty="0">
                <a:solidFill>
                  <a:srgbClr val="2C4163"/>
                </a:solidFill>
                <a:latin typeface="Carlito"/>
                <a:cs typeface="Carlito"/>
              </a:rPr>
              <a:t>Obs.:</a:t>
            </a:r>
            <a:r>
              <a:rPr sz="1050" b="1" i="1" spc="-35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dirty="0">
                <a:solidFill>
                  <a:srgbClr val="2C4163"/>
                </a:solidFill>
                <a:latin typeface="Carlito"/>
                <a:cs typeface="Carlito"/>
              </a:rPr>
              <a:t>As capacidades</a:t>
            </a:r>
            <a:r>
              <a:rPr sz="1050" i="1" spc="-25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spc="-10" dirty="0">
                <a:solidFill>
                  <a:srgbClr val="2C4163"/>
                </a:solidFill>
                <a:latin typeface="Carlito"/>
                <a:cs typeface="Carlito"/>
              </a:rPr>
              <a:t>apresentadas</a:t>
            </a:r>
            <a:r>
              <a:rPr sz="1050" i="1" spc="-15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dirty="0">
                <a:solidFill>
                  <a:srgbClr val="2C4163"/>
                </a:solidFill>
                <a:latin typeface="Carlito"/>
                <a:cs typeface="Carlito"/>
              </a:rPr>
              <a:t>na</a:t>
            </a:r>
            <a:r>
              <a:rPr sz="1050" i="1" spc="-15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dirty="0">
                <a:solidFill>
                  <a:srgbClr val="2C4163"/>
                </a:solidFill>
                <a:latin typeface="Carlito"/>
                <a:cs typeface="Carlito"/>
              </a:rPr>
              <a:t>planta</a:t>
            </a:r>
            <a:r>
              <a:rPr sz="1050" i="1" spc="-15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dirty="0">
                <a:solidFill>
                  <a:srgbClr val="2C4163"/>
                </a:solidFill>
                <a:latin typeface="Carlito"/>
                <a:cs typeface="Carlito"/>
              </a:rPr>
              <a:t>são em</a:t>
            </a:r>
            <a:r>
              <a:rPr sz="1050" i="1" spc="-20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b="1" i="1" dirty="0">
                <a:solidFill>
                  <a:srgbClr val="2C4163"/>
                </a:solidFill>
                <a:latin typeface="Carlito"/>
                <a:cs typeface="Carlito"/>
              </a:rPr>
              <a:t>formato</a:t>
            </a:r>
            <a:r>
              <a:rPr sz="1050" b="1" i="1" spc="-15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b="1" i="1" dirty="0">
                <a:solidFill>
                  <a:srgbClr val="2C4163"/>
                </a:solidFill>
                <a:latin typeface="Carlito"/>
                <a:cs typeface="Carlito"/>
              </a:rPr>
              <a:t>auditório</a:t>
            </a:r>
            <a:r>
              <a:rPr sz="1050" b="1" i="1" spc="-25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dirty="0">
                <a:solidFill>
                  <a:srgbClr val="2C4163"/>
                </a:solidFill>
                <a:latin typeface="Carlito"/>
                <a:cs typeface="Carlito"/>
              </a:rPr>
              <a:t>e</a:t>
            </a:r>
            <a:r>
              <a:rPr sz="1050" i="1" spc="-10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dirty="0">
                <a:solidFill>
                  <a:srgbClr val="2C4163"/>
                </a:solidFill>
                <a:latin typeface="Carlito"/>
                <a:cs typeface="Carlito"/>
              </a:rPr>
              <a:t>podem</a:t>
            </a:r>
            <a:r>
              <a:rPr sz="1050" i="1" spc="-20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dirty="0">
                <a:solidFill>
                  <a:srgbClr val="2C4163"/>
                </a:solidFill>
                <a:latin typeface="Carlito"/>
                <a:cs typeface="Carlito"/>
              </a:rPr>
              <a:t>variar</a:t>
            </a:r>
            <a:r>
              <a:rPr sz="1050" i="1" spc="-15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dirty="0">
                <a:solidFill>
                  <a:srgbClr val="2C4163"/>
                </a:solidFill>
                <a:latin typeface="Carlito"/>
                <a:cs typeface="Carlito"/>
              </a:rPr>
              <a:t>conforme</a:t>
            </a:r>
            <a:r>
              <a:rPr sz="1050" i="1" spc="-35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dirty="0">
                <a:solidFill>
                  <a:srgbClr val="2C4163"/>
                </a:solidFill>
                <a:latin typeface="Carlito"/>
                <a:cs typeface="Carlito"/>
              </a:rPr>
              <a:t>planta</a:t>
            </a:r>
            <a:r>
              <a:rPr sz="1050" i="1" spc="-15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dirty="0">
                <a:solidFill>
                  <a:srgbClr val="2C4163"/>
                </a:solidFill>
                <a:latin typeface="Carlito"/>
                <a:cs typeface="Carlito"/>
              </a:rPr>
              <a:t>do</a:t>
            </a:r>
            <a:r>
              <a:rPr sz="1050" i="1" spc="-5" dirty="0">
                <a:solidFill>
                  <a:srgbClr val="2C4163"/>
                </a:solidFill>
                <a:latin typeface="Carlito"/>
                <a:cs typeface="Carlito"/>
              </a:rPr>
              <a:t> </a:t>
            </a:r>
            <a:r>
              <a:rPr sz="1050" i="1" spc="-10" dirty="0">
                <a:solidFill>
                  <a:srgbClr val="2C4163"/>
                </a:solidFill>
                <a:latin typeface="Carlito"/>
                <a:cs typeface="Carlito"/>
              </a:rPr>
              <a:t>evento.</a:t>
            </a:r>
            <a:endParaRPr sz="1050">
              <a:latin typeface="Carlito"/>
              <a:cs typeface="Carlito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46989" y="68707"/>
            <a:ext cx="13481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1A62AD"/>
                </a:solidFill>
              </a:rPr>
              <a:t>TÉRREO</a:t>
            </a:r>
            <a:endParaRPr sz="3200"/>
          </a:p>
        </p:txBody>
      </p:sp>
      <p:sp>
        <p:nvSpPr>
          <p:cNvPr id="33" name="object 33"/>
          <p:cNvSpPr txBox="1"/>
          <p:nvPr/>
        </p:nvSpPr>
        <p:spPr>
          <a:xfrm>
            <a:off x="8777985" y="5599887"/>
            <a:ext cx="41655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6C6D70"/>
                </a:solidFill>
                <a:latin typeface="Arial"/>
                <a:cs typeface="Arial"/>
              </a:rPr>
              <a:t>Toaletes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472930" y="5516676"/>
            <a:ext cx="645160" cy="255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6C6D70"/>
                </a:solidFill>
                <a:latin typeface="Arial"/>
                <a:cs typeface="Arial"/>
              </a:rPr>
              <a:t>Área</a:t>
            </a:r>
            <a:r>
              <a:rPr sz="800" spc="-25" dirty="0">
                <a:solidFill>
                  <a:srgbClr val="6C6D7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6C6D70"/>
                </a:solidFill>
                <a:latin typeface="Arial"/>
                <a:cs typeface="Arial"/>
              </a:rPr>
              <a:t>Técnica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700" i="1" dirty="0">
                <a:solidFill>
                  <a:srgbClr val="6C6D70"/>
                </a:solidFill>
                <a:latin typeface="Arial"/>
                <a:cs typeface="Arial"/>
              </a:rPr>
              <a:t>Acesso</a:t>
            </a:r>
            <a:r>
              <a:rPr sz="700" i="1" spc="-35" dirty="0">
                <a:solidFill>
                  <a:srgbClr val="6C6D70"/>
                </a:solidFill>
                <a:latin typeface="Arial"/>
                <a:cs typeface="Arial"/>
              </a:rPr>
              <a:t> </a:t>
            </a:r>
            <a:r>
              <a:rPr sz="700" i="1" spc="-10" dirty="0">
                <a:solidFill>
                  <a:srgbClr val="6C6D70"/>
                </a:solidFill>
                <a:latin typeface="Arial"/>
                <a:cs typeface="Arial"/>
              </a:rPr>
              <a:t>Restrito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318495" y="5563006"/>
            <a:ext cx="7772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6C6D70"/>
                </a:solidFill>
                <a:latin typeface="Arial"/>
                <a:cs typeface="Arial"/>
              </a:rPr>
              <a:t>Ar</a:t>
            </a:r>
            <a:r>
              <a:rPr sz="800" spc="-10" dirty="0">
                <a:solidFill>
                  <a:srgbClr val="6C6D70"/>
                </a:solidFill>
                <a:latin typeface="Arial"/>
                <a:cs typeface="Arial"/>
              </a:rPr>
              <a:t> Condicionado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260581" y="5518200"/>
            <a:ext cx="4159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5080" indent="-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6C6D70"/>
                </a:solidFill>
                <a:latin typeface="Arial"/>
                <a:cs typeface="Arial"/>
              </a:rPr>
              <a:t>Divisória Modular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977385" y="231140"/>
            <a:ext cx="3867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666666"/>
                </a:solidFill>
                <a:latin typeface="Arial"/>
                <a:cs typeface="Arial"/>
              </a:rPr>
              <a:t>34º</a:t>
            </a:r>
            <a:r>
              <a:rPr sz="1800" spc="-2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Arial"/>
                <a:cs typeface="Arial"/>
              </a:rPr>
              <a:t>Congresso</a:t>
            </a:r>
            <a:r>
              <a:rPr sz="1800" spc="-4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6666"/>
                </a:solidFill>
                <a:latin typeface="Arial"/>
                <a:cs typeface="Arial"/>
              </a:rPr>
              <a:t>Brasileiro</a:t>
            </a:r>
            <a:r>
              <a:rPr sz="1800" spc="-2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666666"/>
                </a:solidFill>
                <a:latin typeface="Arial"/>
                <a:cs typeface="Arial"/>
              </a:rPr>
              <a:t>de</a:t>
            </a:r>
            <a:r>
              <a:rPr sz="1800" spc="-3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Arial"/>
                <a:cs typeface="Arial"/>
              </a:rPr>
              <a:t>Patologia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" y="6164577"/>
            <a:ext cx="12176759" cy="69341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80059" y="685800"/>
            <a:ext cx="6530340" cy="4930140"/>
          </a:xfrm>
          <a:custGeom>
            <a:avLst/>
            <a:gdLst/>
            <a:ahLst/>
            <a:cxnLst/>
            <a:rect l="l" t="t" r="r" b="b"/>
            <a:pathLst>
              <a:path w="6530340" h="4930140">
                <a:moveTo>
                  <a:pt x="6530340" y="0"/>
                </a:moveTo>
                <a:lnTo>
                  <a:pt x="0" y="0"/>
                </a:lnTo>
                <a:lnTo>
                  <a:pt x="0" y="4930140"/>
                </a:lnTo>
                <a:lnTo>
                  <a:pt x="6530340" y="4930140"/>
                </a:lnTo>
                <a:lnTo>
                  <a:pt x="6530340" y="0"/>
                </a:lnTo>
                <a:close/>
              </a:path>
            </a:pathLst>
          </a:custGeom>
          <a:solidFill>
            <a:srgbClr val="1A62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29055" y="2470785"/>
            <a:ext cx="2978785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4033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Beleza,</a:t>
            </a:r>
            <a:r>
              <a:rPr sz="14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requinte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14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conforto</a:t>
            </a:r>
            <a:r>
              <a:rPr sz="14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em</a:t>
            </a:r>
            <a:r>
              <a:rPr sz="14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rlito"/>
                <a:cs typeface="Carlito"/>
              </a:rPr>
              <a:t>um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espaço</a:t>
            </a:r>
            <a:r>
              <a:rPr sz="14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totalmente</a:t>
            </a:r>
            <a:r>
              <a:rPr sz="14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versátil</a:t>
            </a:r>
            <a:r>
              <a:rPr sz="14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4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700</a:t>
            </a:r>
            <a:r>
              <a:rPr sz="14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m²</a:t>
            </a:r>
            <a:r>
              <a:rPr sz="14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rlito"/>
                <a:cs typeface="Carlito"/>
              </a:rPr>
              <a:t>e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capacidade</a:t>
            </a:r>
            <a:r>
              <a:rPr sz="14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para</a:t>
            </a:r>
            <a:r>
              <a:rPr sz="140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receber</a:t>
            </a:r>
            <a:r>
              <a:rPr sz="14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cerca</a:t>
            </a:r>
            <a:r>
              <a:rPr sz="140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4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rlito"/>
                <a:cs typeface="Carlito"/>
              </a:rPr>
              <a:t>250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pessoas</a:t>
            </a:r>
            <a:r>
              <a:rPr sz="14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em</a:t>
            </a:r>
            <a:r>
              <a:rPr sz="14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serviço</a:t>
            </a:r>
            <a:r>
              <a:rPr sz="14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buffet.</a:t>
            </a:r>
            <a:endParaRPr sz="14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Uma</a:t>
            </a:r>
            <a:r>
              <a:rPr sz="14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experiência</a:t>
            </a:r>
            <a:r>
              <a:rPr sz="14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única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para</a:t>
            </a:r>
            <a:r>
              <a:rPr sz="14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os</a:t>
            </a:r>
            <a:r>
              <a:rPr sz="14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visitantes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com</a:t>
            </a:r>
            <a:r>
              <a:rPr sz="14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vista</a:t>
            </a:r>
            <a:r>
              <a:rPr sz="14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privilegiada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 para</a:t>
            </a:r>
            <a:r>
              <a:rPr sz="14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14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mar</a:t>
            </a:r>
            <a:r>
              <a:rPr sz="14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Salvador</a:t>
            </a:r>
            <a:r>
              <a:rPr sz="14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14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possibilidade</a:t>
            </a:r>
            <a:r>
              <a:rPr sz="14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personalização</a:t>
            </a:r>
            <a:r>
              <a:rPr sz="14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4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espaço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4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acordo</a:t>
            </a:r>
            <a:r>
              <a:rPr sz="14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rlito"/>
                <a:cs typeface="Carlito"/>
              </a:rPr>
              <a:t>com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necessidade</a:t>
            </a:r>
            <a:r>
              <a:rPr sz="1400" spc="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4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cliente.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29055" y="1424127"/>
            <a:ext cx="2310765" cy="955675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 marR="5080">
              <a:lnSpc>
                <a:spcPct val="69500"/>
              </a:lnSpc>
              <a:spcBef>
                <a:spcPts val="1420"/>
              </a:spcBef>
            </a:pPr>
            <a:r>
              <a:rPr sz="3600" spc="-40" dirty="0"/>
              <a:t>Restaurante </a:t>
            </a:r>
            <a:r>
              <a:rPr sz="3600" dirty="0"/>
              <a:t>Vista</a:t>
            </a:r>
            <a:r>
              <a:rPr sz="3600" spc="-140" dirty="0"/>
              <a:t> </a:t>
            </a:r>
            <a:r>
              <a:rPr sz="3600" spc="-25" dirty="0"/>
              <a:t>Mar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396240" y="327659"/>
            <a:ext cx="11399520" cy="5598160"/>
            <a:chOff x="396240" y="327659"/>
            <a:chExt cx="11399520" cy="5598160"/>
          </a:xfrm>
        </p:grpSpPr>
        <p:sp>
          <p:nvSpPr>
            <p:cNvPr id="7" name="object 7"/>
            <p:cNvSpPr/>
            <p:nvPr/>
          </p:nvSpPr>
          <p:spPr>
            <a:xfrm>
              <a:off x="396240" y="601992"/>
              <a:ext cx="716280" cy="1403985"/>
            </a:xfrm>
            <a:custGeom>
              <a:avLst/>
              <a:gdLst/>
              <a:ahLst/>
              <a:cxnLst/>
              <a:rect l="l" t="t" r="r" b="b"/>
              <a:pathLst>
                <a:path w="716280" h="1403985">
                  <a:moveTo>
                    <a:pt x="167640" y="0"/>
                  </a:moveTo>
                  <a:lnTo>
                    <a:pt x="0" y="0"/>
                  </a:lnTo>
                  <a:lnTo>
                    <a:pt x="0" y="167627"/>
                  </a:lnTo>
                  <a:lnTo>
                    <a:pt x="167640" y="167627"/>
                  </a:lnTo>
                  <a:lnTo>
                    <a:pt x="167640" y="0"/>
                  </a:lnTo>
                  <a:close/>
                </a:path>
                <a:path w="716280" h="1403985">
                  <a:moveTo>
                    <a:pt x="716280" y="1019543"/>
                  </a:moveTo>
                  <a:lnTo>
                    <a:pt x="548640" y="1019543"/>
                  </a:lnTo>
                  <a:lnTo>
                    <a:pt x="548640" y="1403591"/>
                  </a:lnTo>
                  <a:lnTo>
                    <a:pt x="716280" y="1403591"/>
                  </a:lnTo>
                  <a:lnTo>
                    <a:pt x="716280" y="1019543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73696" y="327659"/>
              <a:ext cx="4322063" cy="24658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4823" y="3428999"/>
              <a:ext cx="4440935" cy="24963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5611" y="1075943"/>
              <a:ext cx="3131819" cy="41772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29055" y="3989070"/>
            <a:ext cx="39827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1A62AD"/>
                </a:solidFill>
                <a:latin typeface="Carlito"/>
                <a:cs typeface="Carlito"/>
              </a:rPr>
              <a:t>Alimentos</a:t>
            </a:r>
            <a:r>
              <a:rPr sz="3600" b="1" spc="-70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3600" b="1" dirty="0">
                <a:solidFill>
                  <a:srgbClr val="1A62AD"/>
                </a:solidFill>
                <a:latin typeface="Carlito"/>
                <a:cs typeface="Carlito"/>
              </a:rPr>
              <a:t>&amp;</a:t>
            </a:r>
            <a:r>
              <a:rPr sz="3600" b="1" spc="-7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3600" b="1" spc="-10" dirty="0">
                <a:solidFill>
                  <a:srgbClr val="1A62AD"/>
                </a:solidFill>
                <a:latin typeface="Carlito"/>
                <a:cs typeface="Carlito"/>
              </a:rPr>
              <a:t>Bebidas</a:t>
            </a:r>
            <a:endParaRPr sz="36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2580" y="2924568"/>
            <a:ext cx="4973320" cy="2802890"/>
          </a:xfrm>
          <a:custGeom>
            <a:avLst/>
            <a:gdLst/>
            <a:ahLst/>
            <a:cxnLst/>
            <a:rect l="l" t="t" r="r" b="b"/>
            <a:pathLst>
              <a:path w="4973320" h="2802890">
                <a:moveTo>
                  <a:pt x="167627" y="1178039"/>
                </a:moveTo>
                <a:lnTo>
                  <a:pt x="0" y="1178039"/>
                </a:lnTo>
                <a:lnTo>
                  <a:pt x="0" y="1562087"/>
                </a:lnTo>
                <a:lnTo>
                  <a:pt x="167627" y="1562087"/>
                </a:lnTo>
                <a:lnTo>
                  <a:pt x="167627" y="1178039"/>
                </a:lnTo>
                <a:close/>
              </a:path>
              <a:path w="4973320" h="2802890">
                <a:moveTo>
                  <a:pt x="1956816" y="1732775"/>
                </a:moveTo>
                <a:lnTo>
                  <a:pt x="886968" y="1732775"/>
                </a:lnTo>
                <a:lnTo>
                  <a:pt x="886968" y="2802623"/>
                </a:lnTo>
                <a:lnTo>
                  <a:pt x="1956816" y="2802623"/>
                </a:lnTo>
                <a:lnTo>
                  <a:pt x="1956816" y="1732775"/>
                </a:lnTo>
                <a:close/>
              </a:path>
              <a:path w="4973320" h="2802890">
                <a:moveTo>
                  <a:pt x="1956816" y="0"/>
                </a:moveTo>
                <a:lnTo>
                  <a:pt x="886968" y="0"/>
                </a:lnTo>
                <a:lnTo>
                  <a:pt x="886968" y="1069835"/>
                </a:lnTo>
                <a:lnTo>
                  <a:pt x="1956816" y="1069835"/>
                </a:lnTo>
                <a:lnTo>
                  <a:pt x="1956816" y="0"/>
                </a:lnTo>
                <a:close/>
              </a:path>
              <a:path w="4973320" h="2802890">
                <a:moveTo>
                  <a:pt x="3465576" y="1732775"/>
                </a:moveTo>
                <a:lnTo>
                  <a:pt x="2395728" y="1732775"/>
                </a:lnTo>
                <a:lnTo>
                  <a:pt x="2395728" y="2802623"/>
                </a:lnTo>
                <a:lnTo>
                  <a:pt x="3465576" y="2802623"/>
                </a:lnTo>
                <a:lnTo>
                  <a:pt x="3465576" y="1732775"/>
                </a:lnTo>
                <a:close/>
              </a:path>
              <a:path w="4973320" h="2802890">
                <a:moveTo>
                  <a:pt x="3465576" y="0"/>
                </a:moveTo>
                <a:lnTo>
                  <a:pt x="2395728" y="0"/>
                </a:lnTo>
                <a:lnTo>
                  <a:pt x="2395728" y="1069835"/>
                </a:lnTo>
                <a:lnTo>
                  <a:pt x="3465576" y="1069835"/>
                </a:lnTo>
                <a:lnTo>
                  <a:pt x="3465576" y="0"/>
                </a:lnTo>
                <a:close/>
              </a:path>
              <a:path w="4973320" h="2802890">
                <a:moveTo>
                  <a:pt x="4972812" y="1732775"/>
                </a:moveTo>
                <a:lnTo>
                  <a:pt x="3902964" y="1732775"/>
                </a:lnTo>
                <a:lnTo>
                  <a:pt x="3902964" y="2802623"/>
                </a:lnTo>
                <a:lnTo>
                  <a:pt x="4972812" y="2802623"/>
                </a:lnTo>
                <a:lnTo>
                  <a:pt x="4972812" y="1732775"/>
                </a:lnTo>
                <a:close/>
              </a:path>
              <a:path w="4973320" h="2802890">
                <a:moveTo>
                  <a:pt x="4972812" y="0"/>
                </a:moveTo>
                <a:lnTo>
                  <a:pt x="3902964" y="0"/>
                </a:lnTo>
                <a:lnTo>
                  <a:pt x="3902964" y="1069835"/>
                </a:lnTo>
                <a:lnTo>
                  <a:pt x="4972812" y="1069835"/>
                </a:lnTo>
                <a:lnTo>
                  <a:pt x="4972812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13840" y="4569917"/>
            <a:ext cx="4530090" cy="1404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6510" algn="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404040"/>
                </a:solidFill>
                <a:latin typeface="Carlito"/>
                <a:cs typeface="Carlito"/>
              </a:rPr>
              <a:t>Uma</a:t>
            </a:r>
            <a:r>
              <a:rPr sz="1600" b="1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404040"/>
                </a:solidFill>
                <a:latin typeface="Carlito"/>
                <a:cs typeface="Carlito"/>
              </a:rPr>
              <a:t>oferta</a:t>
            </a:r>
            <a:r>
              <a:rPr sz="1600" b="1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rlito"/>
                <a:cs typeface="Carlito"/>
              </a:rPr>
              <a:t>completa</a:t>
            </a:r>
            <a:r>
              <a:rPr sz="1600" b="1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404040"/>
                </a:solidFill>
                <a:latin typeface="Carlito"/>
                <a:cs typeface="Carlito"/>
              </a:rPr>
              <a:t>em</a:t>
            </a:r>
            <a:r>
              <a:rPr sz="1600" b="1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404040"/>
                </a:solidFill>
                <a:latin typeface="Carlito"/>
                <a:cs typeface="Carlito"/>
              </a:rPr>
              <a:t>serviço</a:t>
            </a:r>
            <a:r>
              <a:rPr sz="1600" b="1" spc="-1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404040"/>
                </a:solidFill>
                <a:latin typeface="Carlito"/>
                <a:cs typeface="Carlito"/>
              </a:rPr>
              <a:t>de</a:t>
            </a:r>
            <a:r>
              <a:rPr sz="1600" b="1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404040"/>
                </a:solidFill>
                <a:latin typeface="Carlito"/>
                <a:cs typeface="Carlito"/>
              </a:rPr>
              <a:t>A&amp;B</a:t>
            </a:r>
            <a:endParaRPr sz="1600">
              <a:latin typeface="Carlito"/>
              <a:cs typeface="Carlito"/>
            </a:endParaRPr>
          </a:p>
          <a:p>
            <a:pPr marR="15875" algn="r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404040"/>
                </a:solidFill>
                <a:latin typeface="Carlito"/>
                <a:cs typeface="Carlito"/>
              </a:rPr>
              <a:t>com</a:t>
            </a:r>
            <a:r>
              <a:rPr sz="1600" b="1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rlito"/>
                <a:cs typeface="Carlito"/>
              </a:rPr>
              <a:t>variedade</a:t>
            </a:r>
            <a:r>
              <a:rPr sz="1600" b="1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404040"/>
                </a:solidFill>
                <a:latin typeface="Carlito"/>
                <a:cs typeface="Carlito"/>
              </a:rPr>
              <a:t>de</a:t>
            </a:r>
            <a:r>
              <a:rPr sz="1600" b="1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404040"/>
                </a:solidFill>
                <a:latin typeface="Carlito"/>
                <a:cs typeface="Carlito"/>
              </a:rPr>
              <a:t>opções</a:t>
            </a:r>
            <a:r>
              <a:rPr sz="1600" b="1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404040"/>
                </a:solidFill>
                <a:latin typeface="Carlito"/>
                <a:cs typeface="Carlito"/>
              </a:rPr>
              <a:t>e</a:t>
            </a:r>
            <a:r>
              <a:rPr sz="1600" b="1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rlito"/>
                <a:cs typeface="Carlito"/>
              </a:rPr>
              <a:t>configurações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.</a:t>
            </a:r>
            <a:endParaRPr sz="1400">
              <a:latin typeface="Carlito"/>
              <a:cs typeface="Carlito"/>
            </a:endParaRPr>
          </a:p>
          <a:p>
            <a:pPr marL="12700" marR="5080" indent="78740" algn="r">
              <a:lnSpc>
                <a:spcPct val="100000"/>
              </a:lnSpc>
              <a:spcBef>
                <a:spcPts val="290"/>
              </a:spcBef>
            </a:pP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Um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time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de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especialistas</a:t>
            </a:r>
            <a:r>
              <a:rPr sz="1400" spc="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te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ajuda a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oferecer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uma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experiência diferenciada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para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os</a:t>
            </a:r>
            <a:r>
              <a:rPr sz="1400" spc="-5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seus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visitantes.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Versatilidade,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qualidade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50" dirty="0">
                <a:solidFill>
                  <a:srgbClr val="404040"/>
                </a:solidFill>
                <a:latin typeface="Carlito"/>
                <a:cs typeface="Carlito"/>
              </a:rPr>
              <a:t>e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diversas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possibilidades</a:t>
            </a:r>
            <a:r>
              <a:rPr sz="1400" spc="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de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 formatação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com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o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melhor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da</a:t>
            </a:r>
            <a:endParaRPr sz="140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gastronomia.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39865" y="4001770"/>
            <a:ext cx="5689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04040"/>
                </a:solidFill>
                <a:latin typeface="Carlito"/>
                <a:cs typeface="Carlito"/>
              </a:rPr>
              <a:t>Almoços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7481" y="4018279"/>
            <a:ext cx="548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04040"/>
                </a:solidFill>
                <a:latin typeface="Carlito"/>
                <a:cs typeface="Carlito"/>
              </a:rPr>
              <a:t>Jantares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24796" y="3984752"/>
            <a:ext cx="890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Carlito"/>
                <a:cs typeface="Carlito"/>
              </a:rPr>
              <a:t>Coffee</a:t>
            </a:r>
            <a:r>
              <a:rPr sz="1200" b="1" spc="-5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404040"/>
                </a:solidFill>
                <a:latin typeface="Carlito"/>
                <a:cs typeface="Carlito"/>
              </a:rPr>
              <a:t>Breaks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97192" y="5805017"/>
            <a:ext cx="654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04040"/>
                </a:solidFill>
                <a:latin typeface="Carlito"/>
                <a:cs typeface="Carlito"/>
              </a:rPr>
              <a:t>Coquetéis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55609" y="5716930"/>
            <a:ext cx="554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51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04040"/>
                </a:solidFill>
                <a:latin typeface="Carlito"/>
                <a:cs typeface="Carlito"/>
              </a:rPr>
              <a:t>Outside Catering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44050" y="5731255"/>
            <a:ext cx="5962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955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04040"/>
                </a:solidFill>
                <a:latin typeface="Carlito"/>
                <a:cs typeface="Carlito"/>
              </a:rPr>
              <a:t>Projetos Especiais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537959" y="3166872"/>
            <a:ext cx="3641090" cy="2399030"/>
            <a:chOff x="6537959" y="3166872"/>
            <a:chExt cx="3641090" cy="239903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3003" y="3189732"/>
              <a:ext cx="577596" cy="5775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4723" y="3189732"/>
              <a:ext cx="539496" cy="5379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82911" y="3166872"/>
              <a:ext cx="562355" cy="56235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7959" y="4925567"/>
              <a:ext cx="583692" cy="5852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84819" y="4957572"/>
              <a:ext cx="518159" cy="5181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32035" y="4818888"/>
              <a:ext cx="746759" cy="746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96211"/>
            <a:ext cx="12192000" cy="5161915"/>
          </a:xfrm>
          <a:custGeom>
            <a:avLst/>
            <a:gdLst/>
            <a:ahLst/>
            <a:cxnLst/>
            <a:rect l="l" t="t" r="r" b="b"/>
            <a:pathLst>
              <a:path w="12192000" h="5161915">
                <a:moveTo>
                  <a:pt x="0" y="5161786"/>
                </a:moveTo>
                <a:lnTo>
                  <a:pt x="12192000" y="5161786"/>
                </a:lnTo>
                <a:lnTo>
                  <a:pt x="12192000" y="0"/>
                </a:lnTo>
                <a:lnTo>
                  <a:pt x="0" y="0"/>
                </a:lnTo>
                <a:lnTo>
                  <a:pt x="0" y="5161786"/>
                </a:lnTo>
                <a:close/>
              </a:path>
            </a:pathLst>
          </a:custGeom>
          <a:solidFill>
            <a:srgbClr val="004980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73379" y="2016886"/>
          <a:ext cx="10645775" cy="4300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LOCAL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191770" marB="0"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CENTRO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DE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CONVENÇÕES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SALVADOR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-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GL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events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191770" marB="0">
                    <a:lnL w="12700">
                      <a:solidFill>
                        <a:srgbClr val="FFC000"/>
                      </a:solidFill>
                      <a:prstDash val="solid"/>
                    </a:lnL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800" b="1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Área</a:t>
                      </a:r>
                      <a:r>
                        <a:rPr sz="1800" b="1" spc="-50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Total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70485" marB="0"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8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103</a:t>
                      </a:r>
                      <a:r>
                        <a:rPr sz="18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mil</a:t>
                      </a:r>
                      <a:r>
                        <a:rPr sz="1800" spc="-1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spc="-2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m²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A6A6A6"/>
                      </a:solidFill>
                      <a:prstDash val="solid"/>
                    </a:lnL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800" b="1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Área</a:t>
                      </a:r>
                      <a:r>
                        <a:rPr sz="1800" b="1" spc="-45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Construída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71120" marB="0"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8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44</a:t>
                      </a:r>
                      <a:r>
                        <a:rPr sz="1800" spc="-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mil</a:t>
                      </a:r>
                      <a:r>
                        <a:rPr sz="1800" spc="-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spc="-2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m²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800" b="1" spc="-10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Inauguração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85725" marB="0"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8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Jan/2020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A6A6A6"/>
                      </a:solidFill>
                      <a:prstDash val="solid"/>
                    </a:lnL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800" b="1" spc="-10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Localização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146050" marB="0"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34030" marR="1520190" indent="-141478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4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Av.</a:t>
                      </a:r>
                      <a:r>
                        <a:rPr sz="1600" spc="-3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Octávio</a:t>
                      </a:r>
                      <a:r>
                        <a:rPr sz="1600" spc="-1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Mangabeira,</a:t>
                      </a:r>
                      <a:r>
                        <a:rPr sz="1600" spc="-5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5.490</a:t>
                      </a:r>
                      <a:r>
                        <a:rPr sz="1600" spc="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-</a:t>
                      </a:r>
                      <a:r>
                        <a:rPr sz="1600" spc="-2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Boca</a:t>
                      </a:r>
                      <a:r>
                        <a:rPr sz="1600" spc="-1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do</a:t>
                      </a:r>
                      <a:r>
                        <a:rPr sz="1600" spc="-2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Rio</a:t>
                      </a:r>
                      <a:r>
                        <a:rPr sz="16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-</a:t>
                      </a:r>
                      <a:r>
                        <a:rPr sz="1600" spc="-2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Salvador-</a:t>
                      </a:r>
                      <a:r>
                        <a:rPr sz="1600" spc="-2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2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BA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Na</a:t>
                      </a:r>
                      <a:r>
                        <a:rPr sz="1600" spc="-2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Praia</a:t>
                      </a:r>
                      <a:r>
                        <a:rPr sz="1600" spc="-5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dos</a:t>
                      </a:r>
                      <a:r>
                        <a:rPr sz="1600" spc="-2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Pescadores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A6A6A6"/>
                      </a:solidFill>
                      <a:prstDash val="solid"/>
                    </a:lnL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800" b="1" spc="-10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Acessibilidade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142875" marB="0"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734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Aeroporto</a:t>
                      </a:r>
                      <a:r>
                        <a:rPr sz="1600" spc="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Internacional</a:t>
                      </a:r>
                      <a:r>
                        <a:rPr sz="1600" spc="-5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gerido</a:t>
                      </a:r>
                      <a:r>
                        <a:rPr sz="1600" spc="-3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pela</a:t>
                      </a:r>
                      <a:r>
                        <a:rPr sz="1600" spc="-5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Vinci</a:t>
                      </a:r>
                      <a:r>
                        <a:rPr sz="1600" spc="-3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Airports</a:t>
                      </a:r>
                      <a:r>
                        <a:rPr sz="1600" spc="-1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/</a:t>
                      </a:r>
                      <a:r>
                        <a:rPr sz="1600" spc="-4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Premiado</a:t>
                      </a:r>
                      <a:r>
                        <a:rPr sz="1600" spc="-3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pela</a:t>
                      </a:r>
                      <a:r>
                        <a:rPr sz="1600" spc="-4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gestão</a:t>
                      </a:r>
                      <a:r>
                        <a:rPr sz="1600" spc="-4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socioambiental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A6A6A6"/>
                      </a:solidFill>
                      <a:prstDash val="solid"/>
                    </a:lnL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800" b="1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Malha</a:t>
                      </a:r>
                      <a:r>
                        <a:rPr sz="1800" b="1" spc="-10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 Aérea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146050" marB="0"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Voos</a:t>
                      </a:r>
                      <a:r>
                        <a:rPr sz="1600" spc="-3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diretos</a:t>
                      </a:r>
                      <a:r>
                        <a:rPr sz="1600" spc="-5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de/para</a:t>
                      </a:r>
                      <a:r>
                        <a:rPr sz="1600" spc="-6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todas</a:t>
                      </a:r>
                      <a:r>
                        <a:rPr sz="1600" spc="-6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as</a:t>
                      </a:r>
                      <a:r>
                        <a:rPr sz="1600" spc="-7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regiões</a:t>
                      </a:r>
                      <a:r>
                        <a:rPr sz="1600" spc="-5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do</a:t>
                      </a:r>
                      <a:r>
                        <a:rPr sz="1600" spc="-6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Brasil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T="161925" marB="0">
                    <a:lnL w="12700">
                      <a:solidFill>
                        <a:srgbClr val="A6A6A6"/>
                      </a:solidFill>
                      <a:prstDash val="solid"/>
                    </a:lnL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51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800" b="1" spc="-10" dirty="0">
                          <a:solidFill>
                            <a:srgbClr val="FFC000"/>
                          </a:solidFill>
                          <a:latin typeface="Carlito"/>
                          <a:cs typeface="Carlito"/>
                        </a:rPr>
                        <a:t>Hotelaria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T="197485" marB="0"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59255" marR="469900" indent="-113919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40</a:t>
                      </a:r>
                      <a:r>
                        <a:rPr sz="1600" spc="-1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mil</a:t>
                      </a:r>
                      <a:r>
                        <a:rPr sz="1600" spc="-3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leitos</a:t>
                      </a:r>
                      <a:r>
                        <a:rPr sz="1600" spc="-4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divididos</a:t>
                      </a:r>
                      <a:r>
                        <a:rPr sz="1600" spc="-4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em</a:t>
                      </a:r>
                      <a:r>
                        <a:rPr sz="1600" spc="-2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7</a:t>
                      </a:r>
                      <a:r>
                        <a:rPr sz="1600" spc="-3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polos</a:t>
                      </a:r>
                      <a:r>
                        <a:rPr sz="1600" spc="-2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hoteleiros</a:t>
                      </a:r>
                      <a:r>
                        <a:rPr sz="1600" spc="-1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dos</a:t>
                      </a:r>
                      <a:r>
                        <a:rPr sz="1600" spc="-3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quais</a:t>
                      </a:r>
                      <a:r>
                        <a:rPr sz="1600" spc="-4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4</a:t>
                      </a:r>
                      <a:r>
                        <a:rPr sz="1600" spc="-2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estão</a:t>
                      </a:r>
                      <a:r>
                        <a:rPr sz="1600" spc="-1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a</a:t>
                      </a:r>
                      <a:r>
                        <a:rPr sz="1600" spc="-3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cerca</a:t>
                      </a:r>
                      <a:r>
                        <a:rPr sz="1600" spc="-1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de</a:t>
                      </a:r>
                      <a:r>
                        <a:rPr sz="1600" spc="-2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6km</a:t>
                      </a:r>
                      <a:r>
                        <a:rPr sz="1600" spc="-2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do</a:t>
                      </a:r>
                      <a:r>
                        <a:rPr sz="1600" spc="-2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2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CCS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(Rio</a:t>
                      </a:r>
                      <a:r>
                        <a:rPr sz="1600" spc="-2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vermelho,</a:t>
                      </a:r>
                      <a:r>
                        <a:rPr sz="1600" spc="-2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Pituba,</a:t>
                      </a:r>
                      <a:r>
                        <a:rPr sz="1600" spc="-5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spc="-2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Tancredo</a:t>
                      </a:r>
                      <a:r>
                        <a:rPr sz="1600" spc="-3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Neves</a:t>
                      </a:r>
                      <a:r>
                        <a:rPr sz="1600" spc="-5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e</a:t>
                      </a:r>
                      <a:r>
                        <a:rPr sz="1600" spc="-3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Jardim</a:t>
                      </a:r>
                      <a:r>
                        <a:rPr sz="1600" spc="-4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60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de</a:t>
                      </a:r>
                      <a:r>
                        <a:rPr sz="1600" spc="-10" dirty="0">
                          <a:solidFill>
                            <a:srgbClr val="F1F1F1"/>
                          </a:solidFill>
                          <a:latin typeface="Carlito"/>
                          <a:cs typeface="Carlito"/>
                        </a:rPr>
                        <a:t> Alah)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A6A6A6"/>
                      </a:solidFill>
                      <a:prstDash val="solid"/>
                    </a:lnL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004980">
                        <a:alpha val="850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0" y="0"/>
            <a:ext cx="12192000" cy="1696720"/>
            <a:chOff x="0" y="0"/>
            <a:chExt cx="12192000" cy="169672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2192000" cy="1696720"/>
            </a:xfrm>
            <a:custGeom>
              <a:avLst/>
              <a:gdLst/>
              <a:ahLst/>
              <a:cxnLst/>
              <a:rect l="l" t="t" r="r" b="b"/>
              <a:pathLst>
                <a:path w="12192000" h="1696720">
                  <a:moveTo>
                    <a:pt x="12192000" y="0"/>
                  </a:moveTo>
                  <a:lnTo>
                    <a:pt x="0" y="0"/>
                  </a:lnTo>
                  <a:lnTo>
                    <a:pt x="0" y="1696212"/>
                  </a:lnTo>
                  <a:lnTo>
                    <a:pt x="12192000" y="169621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7E6E6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00159" y="381000"/>
              <a:ext cx="3122676" cy="934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983" y="441959"/>
              <a:ext cx="2299716" cy="107746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33578" y="186309"/>
            <a:ext cx="38595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666666"/>
                </a:solidFill>
                <a:latin typeface="Arial"/>
                <a:cs typeface="Arial"/>
              </a:rPr>
              <a:t>34º</a:t>
            </a:r>
            <a:r>
              <a:rPr sz="1800" spc="-2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6666"/>
                </a:solidFill>
                <a:latin typeface="Arial"/>
                <a:cs typeface="Arial"/>
              </a:rPr>
              <a:t>Congresso</a:t>
            </a:r>
            <a:r>
              <a:rPr sz="1800" spc="-4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6666"/>
                </a:solidFill>
                <a:latin typeface="Arial"/>
                <a:cs typeface="Arial"/>
              </a:rPr>
              <a:t>Brasileiro</a:t>
            </a:r>
            <a:r>
              <a:rPr sz="1800" spc="-1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6666"/>
                </a:solidFill>
                <a:latin typeface="Arial"/>
                <a:cs typeface="Arial"/>
              </a:rPr>
              <a:t>de</a:t>
            </a:r>
            <a:r>
              <a:rPr sz="1800" spc="-2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Arial"/>
                <a:cs typeface="Arial"/>
              </a:rPr>
              <a:t>Patologia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0488" y="798491"/>
            <a:ext cx="3767838" cy="52807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0794" y="787908"/>
            <a:ext cx="3619841" cy="52821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68546" y="2794"/>
            <a:ext cx="34601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45" dirty="0">
                <a:solidFill>
                  <a:srgbClr val="000000"/>
                </a:solidFill>
                <a:latin typeface="Carlito"/>
                <a:cs typeface="Carlito"/>
              </a:rPr>
              <a:t>Cartas</a:t>
            </a:r>
            <a:r>
              <a:rPr sz="4400" b="0" spc="-200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rlito"/>
                <a:cs typeface="Carlito"/>
              </a:rPr>
              <a:t>de</a:t>
            </a:r>
            <a:r>
              <a:rPr sz="4400" b="0" spc="-185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4400" b="0" spc="-40" dirty="0">
                <a:solidFill>
                  <a:srgbClr val="000000"/>
                </a:solidFill>
                <a:latin typeface="Carlito"/>
                <a:cs typeface="Carlito"/>
              </a:rPr>
              <a:t>apoio</a:t>
            </a:r>
            <a:endParaRPr sz="4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1428C8B0-3FD6-9191-AA24-0711A6EBEDD0}"/>
              </a:ext>
            </a:extLst>
          </p:cNvPr>
          <p:cNvSpPr/>
          <p:nvPr/>
        </p:nvSpPr>
        <p:spPr>
          <a:xfrm>
            <a:off x="1066800" y="4495800"/>
            <a:ext cx="9144000" cy="152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21B7FB1-0C2B-06ED-8FB5-922A12835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57200"/>
            <a:ext cx="2438400" cy="367596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A3302C4-C4EC-0FE0-8135-947529D2D50B}"/>
              </a:ext>
            </a:extLst>
          </p:cNvPr>
          <p:cNvSpPr txBox="1"/>
          <p:nvPr/>
        </p:nvSpPr>
        <p:spPr>
          <a:xfrm>
            <a:off x="990600" y="4883020"/>
            <a:ext cx="76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1966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6D6AF27-1BC1-B450-86BE-CF9EC11B2A99}"/>
              </a:ext>
            </a:extLst>
          </p:cNvPr>
          <p:cNvSpPr txBox="1"/>
          <p:nvPr/>
        </p:nvSpPr>
        <p:spPr>
          <a:xfrm>
            <a:off x="3657600" y="4924225"/>
            <a:ext cx="76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1987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0295FFA-196A-9937-BBBB-2FA629383320}"/>
              </a:ext>
            </a:extLst>
          </p:cNvPr>
          <p:cNvSpPr txBox="1"/>
          <p:nvPr/>
        </p:nvSpPr>
        <p:spPr>
          <a:xfrm>
            <a:off x="5410977" y="4876799"/>
            <a:ext cx="76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2001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5EFB609-7376-DDFB-0BC2-5CD1C7B7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06191"/>
            <a:ext cx="2264982" cy="281473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0153CC0-73B7-9715-001C-1B20E63AD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46170"/>
            <a:ext cx="3843337" cy="2274756"/>
          </a:xfrm>
          <a:prstGeom prst="rect">
            <a:avLst/>
          </a:prstGeom>
        </p:spPr>
      </p:pic>
      <p:sp>
        <p:nvSpPr>
          <p:cNvPr id="13" name="Seta: para Cima 12">
            <a:extLst>
              <a:ext uri="{FF2B5EF4-FFF2-40B4-BE49-F238E27FC236}">
                <a16:creationId xmlns:a16="http://schemas.microsoft.com/office/drawing/2014/main" id="{7C82EC3D-02E6-2D82-0144-DC590E896A22}"/>
              </a:ext>
            </a:extLst>
          </p:cNvPr>
          <p:cNvSpPr/>
          <p:nvPr/>
        </p:nvSpPr>
        <p:spPr>
          <a:xfrm>
            <a:off x="1295400" y="4191000"/>
            <a:ext cx="45719" cy="3048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Cima 13">
            <a:extLst>
              <a:ext uri="{FF2B5EF4-FFF2-40B4-BE49-F238E27FC236}">
                <a16:creationId xmlns:a16="http://schemas.microsoft.com/office/drawing/2014/main" id="{6A1258EF-0A47-8FD0-9E7F-22319DEA9B02}"/>
              </a:ext>
            </a:extLst>
          </p:cNvPr>
          <p:cNvSpPr/>
          <p:nvPr/>
        </p:nvSpPr>
        <p:spPr>
          <a:xfrm>
            <a:off x="3962400" y="4191000"/>
            <a:ext cx="45719" cy="3048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Cima 14">
            <a:extLst>
              <a:ext uri="{FF2B5EF4-FFF2-40B4-BE49-F238E27FC236}">
                <a16:creationId xmlns:a16="http://schemas.microsoft.com/office/drawing/2014/main" id="{4F53D391-D8F4-3534-C903-92F05CC378F5}"/>
              </a:ext>
            </a:extLst>
          </p:cNvPr>
          <p:cNvSpPr/>
          <p:nvPr/>
        </p:nvSpPr>
        <p:spPr>
          <a:xfrm>
            <a:off x="5745481" y="4191000"/>
            <a:ext cx="45719" cy="3048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Cima 15">
            <a:extLst>
              <a:ext uri="{FF2B5EF4-FFF2-40B4-BE49-F238E27FC236}">
                <a16:creationId xmlns:a16="http://schemas.microsoft.com/office/drawing/2014/main" id="{A989E8E4-DDB6-EDAB-156D-BAAECD0A52E0}"/>
              </a:ext>
            </a:extLst>
          </p:cNvPr>
          <p:cNvSpPr/>
          <p:nvPr/>
        </p:nvSpPr>
        <p:spPr>
          <a:xfrm>
            <a:off x="9326881" y="4191000"/>
            <a:ext cx="45719" cy="3048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1783B0C-5091-6D36-EE58-0BF2FF4D3ABB}"/>
              </a:ext>
            </a:extLst>
          </p:cNvPr>
          <p:cNvSpPr txBox="1"/>
          <p:nvPr/>
        </p:nvSpPr>
        <p:spPr>
          <a:xfrm>
            <a:off x="8993155" y="4881424"/>
            <a:ext cx="76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660756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01C0E-DC17-06C9-4959-1CDFE092F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15553"/>
          </a:xfrm>
        </p:spPr>
        <p:txBody>
          <a:bodyPr/>
          <a:lstStyle/>
          <a:p>
            <a:r>
              <a:rPr lang="pt-BR" dirty="0"/>
              <a:t>OO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769914-15DF-68D8-67DC-83183B9E3C6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738664"/>
          </a:xfrm>
        </p:spPr>
        <p:txBody>
          <a:bodyPr/>
          <a:lstStyle/>
          <a:p>
            <a:pPr algn="ctr"/>
            <a:r>
              <a:rPr lang="pt-BR" sz="4800" b="1" dirty="0"/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347389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954136" y="1555826"/>
            <a:ext cx="3035935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spc="-20" dirty="0">
                <a:solidFill>
                  <a:srgbClr val="FFFFFF"/>
                </a:solidFill>
                <a:latin typeface="Carlito"/>
                <a:cs typeface="Carlito"/>
              </a:rPr>
              <a:t>Salvador</a:t>
            </a:r>
            <a:endParaRPr sz="66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0100" y="1891283"/>
            <a:ext cx="10685145" cy="2028825"/>
          </a:xfrm>
          <a:custGeom>
            <a:avLst/>
            <a:gdLst/>
            <a:ahLst/>
            <a:cxnLst/>
            <a:rect l="l" t="t" r="r" b="b"/>
            <a:pathLst>
              <a:path w="10685145" h="2028825">
                <a:moveTo>
                  <a:pt x="150876" y="1578864"/>
                </a:moveTo>
                <a:lnTo>
                  <a:pt x="0" y="1578864"/>
                </a:lnTo>
                <a:lnTo>
                  <a:pt x="0" y="2028444"/>
                </a:lnTo>
                <a:lnTo>
                  <a:pt x="150876" y="2028444"/>
                </a:lnTo>
                <a:lnTo>
                  <a:pt x="150876" y="1578864"/>
                </a:lnTo>
                <a:close/>
              </a:path>
              <a:path w="10685145" h="2028825">
                <a:moveTo>
                  <a:pt x="10684764" y="0"/>
                </a:moveTo>
                <a:lnTo>
                  <a:pt x="10526268" y="0"/>
                </a:lnTo>
                <a:lnTo>
                  <a:pt x="10526268" y="574548"/>
                </a:lnTo>
                <a:lnTo>
                  <a:pt x="10684764" y="574548"/>
                </a:lnTo>
                <a:lnTo>
                  <a:pt x="10684764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6485" y="1416557"/>
            <a:ext cx="3257550" cy="16554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A62AD"/>
                </a:solidFill>
              </a:rPr>
              <a:t>A</a:t>
            </a:r>
            <a:r>
              <a:rPr sz="3200" spc="-25" dirty="0">
                <a:solidFill>
                  <a:srgbClr val="1A62AD"/>
                </a:solidFill>
              </a:rPr>
              <a:t> </a:t>
            </a:r>
            <a:r>
              <a:rPr sz="3200" dirty="0">
                <a:solidFill>
                  <a:srgbClr val="1A62AD"/>
                </a:solidFill>
              </a:rPr>
              <a:t>1ª</a:t>
            </a:r>
            <a:r>
              <a:rPr sz="3200" spc="-25" dirty="0">
                <a:solidFill>
                  <a:srgbClr val="1A62AD"/>
                </a:solidFill>
              </a:rPr>
              <a:t> </a:t>
            </a:r>
            <a:r>
              <a:rPr sz="3200" dirty="0">
                <a:solidFill>
                  <a:srgbClr val="1A62AD"/>
                </a:solidFill>
              </a:rPr>
              <a:t>capital</a:t>
            </a:r>
            <a:r>
              <a:rPr sz="3200" spc="-50" dirty="0">
                <a:solidFill>
                  <a:srgbClr val="1A62AD"/>
                </a:solidFill>
              </a:rPr>
              <a:t> </a:t>
            </a:r>
            <a:r>
              <a:rPr sz="3200" dirty="0">
                <a:solidFill>
                  <a:srgbClr val="1A62AD"/>
                </a:solidFill>
              </a:rPr>
              <a:t>do</a:t>
            </a:r>
            <a:r>
              <a:rPr sz="3200" spc="-20" dirty="0">
                <a:solidFill>
                  <a:srgbClr val="1A62AD"/>
                </a:solidFill>
              </a:rPr>
              <a:t> país </a:t>
            </a:r>
            <a:r>
              <a:rPr sz="3200" dirty="0">
                <a:solidFill>
                  <a:srgbClr val="1A62AD"/>
                </a:solidFill>
              </a:rPr>
              <a:t>é</a:t>
            </a:r>
            <a:r>
              <a:rPr sz="3200" spc="-50" dirty="0">
                <a:solidFill>
                  <a:srgbClr val="1A62AD"/>
                </a:solidFill>
              </a:rPr>
              <a:t> </a:t>
            </a:r>
            <a:r>
              <a:rPr sz="3200" dirty="0">
                <a:solidFill>
                  <a:srgbClr val="1A62AD"/>
                </a:solidFill>
              </a:rPr>
              <a:t>reconhecida</a:t>
            </a:r>
            <a:r>
              <a:rPr sz="3200" spc="-80" dirty="0">
                <a:solidFill>
                  <a:srgbClr val="1A62AD"/>
                </a:solidFill>
              </a:rPr>
              <a:t> </a:t>
            </a:r>
            <a:r>
              <a:rPr sz="3200" spc="-50" dirty="0">
                <a:solidFill>
                  <a:srgbClr val="1A62AD"/>
                </a:solidFill>
              </a:rPr>
              <a:t>é</a:t>
            </a:r>
            <a:endParaRPr sz="3200"/>
          </a:p>
          <a:p>
            <a:pPr marL="12700" marR="47625" algn="just">
              <a:lnSpc>
                <a:spcPct val="100000"/>
              </a:lnSpc>
              <a:spcBef>
                <a:spcPts val="105"/>
              </a:spcBef>
            </a:pPr>
            <a:r>
              <a:rPr sz="1400" b="0" spc="-10" dirty="0">
                <a:solidFill>
                  <a:srgbClr val="404040"/>
                </a:solidFill>
                <a:latin typeface="Carlito"/>
                <a:cs typeface="Carlito"/>
              </a:rPr>
              <a:t>reconhecida</a:t>
            </a:r>
            <a:r>
              <a:rPr sz="1400" b="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dirty="0">
                <a:solidFill>
                  <a:srgbClr val="404040"/>
                </a:solidFill>
                <a:latin typeface="Carlito"/>
                <a:cs typeface="Carlito"/>
              </a:rPr>
              <a:t>pela</a:t>
            </a:r>
            <a:r>
              <a:rPr sz="1400" b="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dirty="0">
                <a:solidFill>
                  <a:srgbClr val="404040"/>
                </a:solidFill>
                <a:latin typeface="Carlito"/>
                <a:cs typeface="Carlito"/>
              </a:rPr>
              <a:t>sua</a:t>
            </a:r>
            <a:r>
              <a:rPr sz="1400" b="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spc="-10" dirty="0">
                <a:solidFill>
                  <a:srgbClr val="404040"/>
                </a:solidFill>
                <a:latin typeface="Carlito"/>
                <a:cs typeface="Carlito"/>
              </a:rPr>
              <a:t>diversidade,</a:t>
            </a:r>
            <a:r>
              <a:rPr sz="1400" b="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dirty="0">
                <a:solidFill>
                  <a:srgbClr val="404040"/>
                </a:solidFill>
                <a:latin typeface="Carlito"/>
                <a:cs typeface="Carlito"/>
              </a:rPr>
              <a:t>energia</a:t>
            </a:r>
            <a:r>
              <a:rPr sz="1400" b="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spc="-50" dirty="0">
                <a:solidFill>
                  <a:srgbClr val="404040"/>
                </a:solidFill>
                <a:latin typeface="Carlito"/>
                <a:cs typeface="Carlito"/>
              </a:rPr>
              <a:t>e </a:t>
            </a:r>
            <a:r>
              <a:rPr sz="1400" b="0" spc="-10" dirty="0">
                <a:solidFill>
                  <a:srgbClr val="404040"/>
                </a:solidFill>
                <a:latin typeface="Carlito"/>
                <a:cs typeface="Carlito"/>
              </a:rPr>
              <a:t>tradição.</a:t>
            </a:r>
            <a:r>
              <a:rPr sz="1400" b="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dirty="0">
                <a:solidFill>
                  <a:srgbClr val="404040"/>
                </a:solidFill>
                <a:latin typeface="Carlito"/>
                <a:cs typeface="Carlito"/>
              </a:rPr>
              <a:t>Um</a:t>
            </a:r>
            <a:r>
              <a:rPr sz="1400" b="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dirty="0">
                <a:solidFill>
                  <a:srgbClr val="404040"/>
                </a:solidFill>
                <a:latin typeface="Carlito"/>
                <a:cs typeface="Carlito"/>
              </a:rPr>
              <a:t>local</a:t>
            </a:r>
            <a:r>
              <a:rPr sz="1400" b="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dirty="0">
                <a:solidFill>
                  <a:srgbClr val="404040"/>
                </a:solidFill>
                <a:latin typeface="Carlito"/>
                <a:cs typeface="Carlito"/>
              </a:rPr>
              <a:t>rico</a:t>
            </a:r>
            <a:r>
              <a:rPr sz="1400" b="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dirty="0">
                <a:solidFill>
                  <a:srgbClr val="404040"/>
                </a:solidFill>
                <a:latin typeface="Carlito"/>
                <a:cs typeface="Carlito"/>
              </a:rPr>
              <a:t>em</a:t>
            </a:r>
            <a:r>
              <a:rPr sz="1400" b="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spc="-10" dirty="0">
                <a:solidFill>
                  <a:srgbClr val="404040"/>
                </a:solidFill>
                <a:latin typeface="Carlito"/>
                <a:cs typeface="Carlito"/>
              </a:rPr>
              <a:t>cultura,</a:t>
            </a:r>
            <a:r>
              <a:rPr sz="1400" b="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dirty="0">
                <a:solidFill>
                  <a:srgbClr val="404040"/>
                </a:solidFill>
                <a:latin typeface="Carlito"/>
                <a:cs typeface="Carlito"/>
              </a:rPr>
              <a:t>história</a:t>
            </a:r>
            <a:r>
              <a:rPr sz="1400" b="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spc="-50" dirty="0">
                <a:solidFill>
                  <a:srgbClr val="404040"/>
                </a:solidFill>
                <a:latin typeface="Carlito"/>
                <a:cs typeface="Carlito"/>
              </a:rPr>
              <a:t>e </a:t>
            </a:r>
            <a:r>
              <a:rPr sz="1400" b="0" spc="-10" dirty="0">
                <a:solidFill>
                  <a:srgbClr val="404040"/>
                </a:solidFill>
                <a:latin typeface="Carlito"/>
                <a:cs typeface="Carlito"/>
              </a:rPr>
              <a:t>repleto</a:t>
            </a:r>
            <a:r>
              <a:rPr sz="1400" b="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dirty="0">
                <a:solidFill>
                  <a:srgbClr val="404040"/>
                </a:solidFill>
                <a:latin typeface="Carlito"/>
                <a:cs typeface="Carlito"/>
              </a:rPr>
              <a:t>de</a:t>
            </a:r>
            <a:r>
              <a:rPr sz="1400" b="0" spc="-5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dirty="0">
                <a:solidFill>
                  <a:srgbClr val="404040"/>
                </a:solidFill>
                <a:latin typeface="Carlito"/>
                <a:cs typeface="Carlito"/>
              </a:rPr>
              <a:t>paisagens</a:t>
            </a:r>
            <a:r>
              <a:rPr sz="1400" b="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0" spc="-10" dirty="0">
                <a:solidFill>
                  <a:srgbClr val="404040"/>
                </a:solidFill>
                <a:latin typeface="Carlito"/>
                <a:cs typeface="Carlito"/>
              </a:rPr>
              <a:t>deslumbrantes.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6485" y="4226433"/>
            <a:ext cx="2884170" cy="152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Considerada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um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dos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principais</a:t>
            </a:r>
            <a:r>
              <a:rPr sz="1400" spc="-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destinos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para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eventos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pela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ICCA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-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i="1" spc="-10" dirty="0">
                <a:solidFill>
                  <a:srgbClr val="404040"/>
                </a:solidFill>
                <a:latin typeface="Carlito"/>
                <a:cs typeface="Carlito"/>
              </a:rPr>
              <a:t>International </a:t>
            </a:r>
            <a:r>
              <a:rPr sz="1400" i="1" dirty="0">
                <a:solidFill>
                  <a:srgbClr val="404040"/>
                </a:solidFill>
                <a:latin typeface="Carlito"/>
                <a:cs typeface="Carlito"/>
              </a:rPr>
              <a:t>Congress</a:t>
            </a:r>
            <a:r>
              <a:rPr sz="1400" i="1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i="1" dirty="0">
                <a:solidFill>
                  <a:srgbClr val="404040"/>
                </a:solidFill>
                <a:latin typeface="Carlito"/>
                <a:cs typeface="Carlito"/>
              </a:rPr>
              <a:t>and</a:t>
            </a:r>
            <a:r>
              <a:rPr sz="1400" i="1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i="1" spc="-10" dirty="0">
                <a:solidFill>
                  <a:srgbClr val="404040"/>
                </a:solidFill>
                <a:latin typeface="Carlito"/>
                <a:cs typeface="Carlito"/>
              </a:rPr>
              <a:t>Convention</a:t>
            </a:r>
            <a:r>
              <a:rPr sz="1400" i="1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i="1" spc="-10" dirty="0">
                <a:solidFill>
                  <a:srgbClr val="404040"/>
                </a:solidFill>
                <a:latin typeface="Carlito"/>
                <a:cs typeface="Carlito"/>
              </a:rPr>
              <a:t>Association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,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Salvador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proporciona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uma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experiência diferenciada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com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infraestrutura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e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locais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incríveis</a:t>
            </a:r>
            <a:r>
              <a:rPr sz="1400" spc="-5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para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serem</a:t>
            </a:r>
            <a:r>
              <a:rPr sz="1400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explorados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nas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visitas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a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eventos,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negócios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ou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lazer.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9515" y="3287014"/>
            <a:ext cx="183768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1A62AD"/>
                </a:solidFill>
                <a:latin typeface="Carlito"/>
                <a:cs typeface="Carlito"/>
              </a:rPr>
              <a:t>Destino</a:t>
            </a:r>
            <a:r>
              <a:rPr sz="3200" b="1" spc="-3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3200" b="1" spc="-25" dirty="0">
                <a:solidFill>
                  <a:srgbClr val="1A62AD"/>
                </a:solidFill>
                <a:latin typeface="Carlito"/>
                <a:cs typeface="Carlito"/>
              </a:rPr>
              <a:t>de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9515" y="3541217"/>
            <a:ext cx="15589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solidFill>
                  <a:srgbClr val="1A62AD"/>
                </a:solidFill>
                <a:latin typeface="Carlito"/>
                <a:cs typeface="Carlito"/>
              </a:rPr>
              <a:t>Negócios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4733" y="2907030"/>
            <a:ext cx="5267960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b="1" spc="-30" dirty="0">
                <a:solidFill>
                  <a:srgbClr val="FFFFFF"/>
                </a:solidFill>
                <a:latin typeface="Carlito"/>
                <a:cs typeface="Carlito"/>
              </a:rPr>
              <a:t>Salvador</a:t>
            </a:r>
            <a:endParaRPr sz="115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667" y="3598164"/>
            <a:ext cx="2915920" cy="2380615"/>
            <a:chOff x="10667" y="3598164"/>
            <a:chExt cx="2915920" cy="2380615"/>
          </a:xfrm>
        </p:grpSpPr>
        <p:sp>
          <p:nvSpPr>
            <p:cNvPr id="5" name="object 5"/>
            <p:cNvSpPr/>
            <p:nvPr/>
          </p:nvSpPr>
          <p:spPr>
            <a:xfrm>
              <a:off x="10667" y="3598164"/>
              <a:ext cx="230504" cy="815340"/>
            </a:xfrm>
            <a:custGeom>
              <a:avLst/>
              <a:gdLst/>
              <a:ahLst/>
              <a:cxnLst/>
              <a:rect l="l" t="t" r="r" b="b"/>
              <a:pathLst>
                <a:path w="230504" h="815339">
                  <a:moveTo>
                    <a:pt x="230124" y="0"/>
                  </a:moveTo>
                  <a:lnTo>
                    <a:pt x="0" y="0"/>
                  </a:lnTo>
                  <a:lnTo>
                    <a:pt x="0" y="815340"/>
                  </a:lnTo>
                  <a:lnTo>
                    <a:pt x="230124" y="815340"/>
                  </a:lnTo>
                  <a:lnTo>
                    <a:pt x="230124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956" y="5393436"/>
              <a:ext cx="2516124" cy="58521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940288" y="2721991"/>
            <a:ext cx="6489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solidFill>
                  <a:srgbClr val="FFFFFF"/>
                </a:solidFill>
                <a:latin typeface="Carlito"/>
                <a:cs typeface="Carlito"/>
              </a:rPr>
              <a:t>Pelourinho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92561" y="4456302"/>
            <a:ext cx="99821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Elevador</a:t>
            </a:r>
            <a:r>
              <a:rPr sz="11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rlito"/>
                <a:cs typeface="Carlito"/>
              </a:rPr>
              <a:t>Lacerda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59230" y="5488025"/>
            <a:ext cx="892175" cy="33528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68580">
              <a:lnSpc>
                <a:spcPct val="69200"/>
              </a:lnSpc>
              <a:spcBef>
                <a:spcPts val="54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2,7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 milhões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habitantes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9976" y="4709159"/>
            <a:ext cx="5334000" cy="1111250"/>
            <a:chOff x="569976" y="4709159"/>
            <a:chExt cx="5334000" cy="11112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976" y="5561075"/>
              <a:ext cx="257555" cy="2590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6327" y="4709159"/>
              <a:ext cx="2517648" cy="58673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435855" y="4813172"/>
            <a:ext cx="955675" cy="33528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08585" marR="5080" indent="-96520">
              <a:lnSpc>
                <a:spcPct val="69200"/>
              </a:lnSpc>
              <a:spcBef>
                <a:spcPts val="54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33</a:t>
            </a: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km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 linha metroviária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389376" y="4864608"/>
            <a:ext cx="2516505" cy="1118870"/>
            <a:chOff x="3389376" y="4864608"/>
            <a:chExt cx="2516505" cy="111887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5868" y="4864608"/>
              <a:ext cx="291084" cy="29108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9376" y="5396484"/>
              <a:ext cx="2516124" cy="58674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358385" y="5500217"/>
            <a:ext cx="1110615" cy="33528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4445">
              <a:lnSpc>
                <a:spcPct val="69200"/>
              </a:lnSpc>
              <a:spcBef>
                <a:spcPts val="54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+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40</a:t>
            </a: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mil</a:t>
            </a: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leitos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2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rede</a:t>
            </a:r>
            <a:r>
              <a:rPr sz="12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hoteleira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535679" y="4709159"/>
            <a:ext cx="5355590" cy="1143000"/>
            <a:chOff x="3535679" y="4709159"/>
            <a:chExt cx="5355590" cy="114300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35679" y="5559551"/>
              <a:ext cx="292608" cy="2926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3367" y="4709159"/>
              <a:ext cx="2517647" cy="58673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531354" y="4839080"/>
            <a:ext cx="819150" cy="33528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88265">
              <a:lnSpc>
                <a:spcPct val="69200"/>
              </a:lnSpc>
              <a:spcBef>
                <a:spcPts val="54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+</a:t>
            </a: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5 </a:t>
            </a:r>
            <a:r>
              <a:rPr sz="1200" b="1" spc="-25" dirty="0">
                <a:solidFill>
                  <a:srgbClr val="FFFFFF"/>
                </a:solidFill>
                <a:latin typeface="Carlito"/>
                <a:cs typeface="Carlito"/>
              </a:rPr>
              <a:t>mil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restaurantes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377940" y="4817364"/>
            <a:ext cx="2517775" cy="1176655"/>
            <a:chOff x="6377940" y="4817364"/>
            <a:chExt cx="2517775" cy="1176655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2428" y="4817364"/>
              <a:ext cx="376427" cy="37795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7940" y="5407152"/>
              <a:ext cx="2517648" cy="58674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089393" y="5518505"/>
            <a:ext cx="1699895" cy="33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2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3ª</a:t>
            </a:r>
            <a:r>
              <a:rPr sz="12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melhor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praia</a:t>
            </a:r>
            <a:r>
              <a:rPr sz="12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r>
              <a:rPr sz="12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mundo</a:t>
            </a:r>
            <a:endParaRPr sz="1200">
              <a:latin typeface="Carlito"/>
              <a:cs typeface="Carlito"/>
            </a:endParaRPr>
          </a:p>
          <a:p>
            <a:pPr marL="78105">
              <a:lnSpc>
                <a:spcPts val="1220"/>
              </a:lnSpc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segundo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12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The</a:t>
            </a:r>
            <a:r>
              <a:rPr sz="12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Guardian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05384" y="4709159"/>
            <a:ext cx="6440805" cy="1188720"/>
            <a:chOff x="405384" y="4709159"/>
            <a:chExt cx="6440805" cy="1188720"/>
          </a:xfrm>
        </p:grpSpPr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89192" y="5541263"/>
              <a:ext cx="356615" cy="35661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384" y="4709159"/>
              <a:ext cx="2517648" cy="58673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507363" y="4823917"/>
            <a:ext cx="789940" cy="335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2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707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Carlito"/>
                <a:cs typeface="Carlito"/>
              </a:rPr>
              <a:t>km²</a:t>
            </a:r>
            <a:endParaRPr sz="1200">
              <a:latin typeface="Carlito"/>
              <a:cs typeface="Carlito"/>
            </a:endParaRPr>
          </a:p>
          <a:p>
            <a:pPr algn="ctr">
              <a:lnSpc>
                <a:spcPts val="1220"/>
              </a:lnSpc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extensão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8640" y="4869179"/>
            <a:ext cx="257556" cy="259080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1658600" y="2734055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640" y="0"/>
                </a:moveTo>
                <a:lnTo>
                  <a:pt x="0" y="0"/>
                </a:lnTo>
                <a:lnTo>
                  <a:pt x="0" y="167639"/>
                </a:lnTo>
                <a:lnTo>
                  <a:pt x="167640" y="167639"/>
                </a:lnTo>
                <a:lnTo>
                  <a:pt x="167640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658600" y="4492752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640" y="0"/>
                </a:moveTo>
                <a:lnTo>
                  <a:pt x="0" y="0"/>
                </a:lnTo>
                <a:lnTo>
                  <a:pt x="0" y="167640"/>
                </a:lnTo>
                <a:lnTo>
                  <a:pt x="167640" y="167640"/>
                </a:lnTo>
                <a:lnTo>
                  <a:pt x="167640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" y="0"/>
            <a:ext cx="8182355" cy="439826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>
              <a:lnSpc>
                <a:spcPct val="100000"/>
              </a:lnSpc>
              <a:spcBef>
                <a:spcPts val="100"/>
              </a:spcBef>
            </a:pPr>
            <a:r>
              <a:rPr sz="4400" spc="-20" dirty="0"/>
              <a:t>ACESSIBILIDADE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6196965"/>
            <a:chOff x="0" y="0"/>
            <a:chExt cx="12192000" cy="61969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3552" y="0"/>
              <a:ext cx="5108448" cy="61965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8496" y="4999658"/>
              <a:ext cx="2184109" cy="5620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127" y="4764584"/>
              <a:ext cx="3143064" cy="103442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275843"/>
              <a:ext cx="205740" cy="504825"/>
            </a:xfrm>
            <a:custGeom>
              <a:avLst/>
              <a:gdLst/>
              <a:ahLst/>
              <a:cxnLst/>
              <a:rect l="l" t="t" r="r" b="b"/>
              <a:pathLst>
                <a:path w="205740" h="504825">
                  <a:moveTo>
                    <a:pt x="205740" y="0"/>
                  </a:moveTo>
                  <a:lnTo>
                    <a:pt x="0" y="0"/>
                  </a:lnTo>
                  <a:lnTo>
                    <a:pt x="0" y="504443"/>
                  </a:lnTo>
                  <a:lnTo>
                    <a:pt x="205740" y="504443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EB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772" y="0"/>
            <a:ext cx="11143488" cy="61843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0"/>
            <a:ext cx="12176760" cy="6858000"/>
            <a:chOff x="7620" y="0"/>
            <a:chExt cx="121767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531" y="0"/>
              <a:ext cx="11207496" cy="61950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9544" y="1685544"/>
              <a:ext cx="5015484" cy="4294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34656" y="3511293"/>
            <a:ext cx="4657090" cy="334657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4656" y="0"/>
            <a:ext cx="4657344" cy="334670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7370445" cy="6858000"/>
            <a:chOff x="0" y="0"/>
            <a:chExt cx="7370445" cy="6858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7370063" cy="6857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5218176"/>
              <a:ext cx="7368540" cy="1640205"/>
            </a:xfrm>
            <a:custGeom>
              <a:avLst/>
              <a:gdLst/>
              <a:ahLst/>
              <a:cxnLst/>
              <a:rect l="l" t="t" r="r" b="b"/>
              <a:pathLst>
                <a:path w="7368540" h="1640204">
                  <a:moveTo>
                    <a:pt x="7368540" y="1639822"/>
                  </a:moveTo>
                  <a:lnTo>
                    <a:pt x="7368540" y="0"/>
                  </a:lnTo>
                  <a:lnTo>
                    <a:pt x="0" y="0"/>
                  </a:lnTo>
                  <a:lnTo>
                    <a:pt x="0" y="1639822"/>
                  </a:lnTo>
                  <a:lnTo>
                    <a:pt x="7368540" y="1639822"/>
                  </a:lnTo>
                  <a:close/>
                </a:path>
              </a:pathLst>
            </a:custGeom>
            <a:solidFill>
              <a:srgbClr val="0D0D0D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6484" y="5604154"/>
            <a:ext cx="5774690" cy="1154430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2700" marR="5080">
              <a:lnSpc>
                <a:spcPct val="68200"/>
              </a:lnSpc>
              <a:spcBef>
                <a:spcPts val="1785"/>
              </a:spcBef>
            </a:pPr>
            <a:r>
              <a:rPr sz="4400" spc="-20" dirty="0"/>
              <a:t>ACOMODAÇÃO</a:t>
            </a:r>
            <a:r>
              <a:rPr sz="4400" spc="-85" dirty="0"/>
              <a:t> </a:t>
            </a:r>
            <a:r>
              <a:rPr sz="4400" dirty="0"/>
              <a:t>&amp;</a:t>
            </a:r>
            <a:r>
              <a:rPr sz="4400" spc="-70" dirty="0"/>
              <a:t> </a:t>
            </a:r>
            <a:r>
              <a:rPr sz="4400" spc="-10" dirty="0"/>
              <a:t>MEIOS </a:t>
            </a:r>
            <a:r>
              <a:rPr sz="4400" dirty="0"/>
              <a:t>DE </a:t>
            </a:r>
            <a:r>
              <a:rPr sz="4400" spc="-10" dirty="0"/>
              <a:t>HOSPEDAGEM</a:t>
            </a:r>
            <a:endParaRPr sz="4400"/>
          </a:p>
        </p:txBody>
      </p:sp>
      <p:sp>
        <p:nvSpPr>
          <p:cNvPr id="8" name="object 8"/>
          <p:cNvSpPr/>
          <p:nvPr/>
        </p:nvSpPr>
        <p:spPr>
          <a:xfrm>
            <a:off x="0" y="5762244"/>
            <a:ext cx="205740" cy="504825"/>
          </a:xfrm>
          <a:custGeom>
            <a:avLst/>
            <a:gdLst/>
            <a:ahLst/>
            <a:cxnLst/>
            <a:rect l="l" t="t" r="r" b="b"/>
            <a:pathLst>
              <a:path w="205740" h="504825">
                <a:moveTo>
                  <a:pt x="205740" y="0"/>
                </a:moveTo>
                <a:lnTo>
                  <a:pt x="0" y="0"/>
                </a:lnTo>
                <a:lnTo>
                  <a:pt x="0" y="504443"/>
                </a:lnTo>
                <a:lnTo>
                  <a:pt x="205740" y="504443"/>
                </a:lnTo>
                <a:lnTo>
                  <a:pt x="205740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6197"/>
            <a:ext cx="12184380" cy="6781800"/>
            <a:chOff x="0" y="76197"/>
            <a:chExt cx="12184380" cy="6781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164577"/>
              <a:ext cx="12176759" cy="693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197"/>
              <a:ext cx="12067031" cy="67817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0288" y="5419344"/>
              <a:ext cx="2188464" cy="65532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22223" y="2543048"/>
            <a:ext cx="376491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spc="-20" dirty="0">
                <a:solidFill>
                  <a:srgbClr val="1A62AD"/>
                </a:solidFill>
                <a:latin typeface="Carlito"/>
                <a:cs typeface="Carlito"/>
              </a:rPr>
              <a:t>PRINCIPAIS</a:t>
            </a:r>
            <a:r>
              <a:rPr sz="3200" b="1" spc="-9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3200" b="1" dirty="0">
                <a:solidFill>
                  <a:srgbClr val="1A62AD"/>
                </a:solidFill>
                <a:latin typeface="Carlito"/>
                <a:cs typeface="Carlito"/>
              </a:rPr>
              <a:t>HOTÉIS</a:t>
            </a:r>
            <a:r>
              <a:rPr sz="3200" b="1" spc="-8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3200" b="1" spc="-25" dirty="0">
                <a:solidFill>
                  <a:srgbClr val="1A62AD"/>
                </a:solidFill>
                <a:latin typeface="Carlito"/>
                <a:cs typeface="Carlito"/>
              </a:rPr>
              <a:t>DE </a:t>
            </a:r>
            <a:r>
              <a:rPr sz="3200" b="1" spc="-10" dirty="0">
                <a:solidFill>
                  <a:srgbClr val="1A62AD"/>
                </a:solidFill>
                <a:latin typeface="Carlito"/>
                <a:cs typeface="Carlito"/>
              </a:rPr>
              <a:t>SALVADOR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2223" y="3532378"/>
            <a:ext cx="401955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1A62AD"/>
                </a:solidFill>
                <a:latin typeface="Carlito"/>
                <a:cs typeface="Carlito"/>
              </a:rPr>
              <a:t>Quantidade</a:t>
            </a:r>
            <a:r>
              <a:rPr sz="1600" spc="-6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1A62AD"/>
                </a:solidFill>
                <a:latin typeface="Carlito"/>
                <a:cs typeface="Carlito"/>
              </a:rPr>
              <a:t>de</a:t>
            </a:r>
            <a:r>
              <a:rPr sz="1600" spc="-3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1A62AD"/>
                </a:solidFill>
                <a:latin typeface="Carlito"/>
                <a:cs typeface="Carlito"/>
              </a:rPr>
              <a:t>leitos;</a:t>
            </a:r>
            <a:endParaRPr sz="160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1A62AD"/>
                </a:solidFill>
                <a:latin typeface="Carlito"/>
                <a:cs typeface="Carlito"/>
              </a:rPr>
              <a:t>Distância</a:t>
            </a:r>
            <a:r>
              <a:rPr sz="1600" spc="-7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1A62AD"/>
                </a:solidFill>
                <a:latin typeface="Carlito"/>
                <a:cs typeface="Carlito"/>
              </a:rPr>
              <a:t>do</a:t>
            </a:r>
            <a:r>
              <a:rPr sz="1600" spc="-50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1A62AD"/>
                </a:solidFill>
                <a:latin typeface="Carlito"/>
                <a:cs typeface="Carlito"/>
              </a:rPr>
              <a:t>Aeroporto</a:t>
            </a:r>
            <a:r>
              <a:rPr sz="1600" spc="-20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1A62AD"/>
                </a:solidFill>
                <a:latin typeface="Carlito"/>
                <a:cs typeface="Carlito"/>
              </a:rPr>
              <a:t>de</a:t>
            </a:r>
            <a:r>
              <a:rPr sz="1600" spc="-50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1A62AD"/>
                </a:solidFill>
                <a:latin typeface="Carlito"/>
                <a:cs typeface="Carlito"/>
              </a:rPr>
              <a:t>Salvador;</a:t>
            </a:r>
            <a:endParaRPr sz="160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1A62AD"/>
                </a:solidFill>
                <a:latin typeface="Carlito"/>
                <a:cs typeface="Carlito"/>
              </a:rPr>
              <a:t>Distância</a:t>
            </a:r>
            <a:r>
              <a:rPr sz="1600" spc="-6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1A62AD"/>
                </a:solidFill>
                <a:latin typeface="Carlito"/>
                <a:cs typeface="Carlito"/>
              </a:rPr>
              <a:t>do</a:t>
            </a:r>
            <a:r>
              <a:rPr sz="1600" spc="-3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1A62AD"/>
                </a:solidFill>
                <a:latin typeface="Carlito"/>
                <a:cs typeface="Carlito"/>
              </a:rPr>
              <a:t>Centro</a:t>
            </a:r>
            <a:r>
              <a:rPr sz="1600" spc="-3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1A62AD"/>
                </a:solidFill>
                <a:latin typeface="Carlito"/>
                <a:cs typeface="Carlito"/>
              </a:rPr>
              <a:t>de</a:t>
            </a:r>
            <a:r>
              <a:rPr sz="1600" spc="-35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1A62AD"/>
                </a:solidFill>
                <a:latin typeface="Carlito"/>
                <a:cs typeface="Carlito"/>
              </a:rPr>
              <a:t>Convenções</a:t>
            </a:r>
            <a:r>
              <a:rPr sz="1600" spc="-20" dirty="0">
                <a:solidFill>
                  <a:srgbClr val="1A62AD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1A62AD"/>
                </a:solidFill>
                <a:latin typeface="Carlito"/>
                <a:cs typeface="Carlito"/>
              </a:rPr>
              <a:t>Salvador;</a:t>
            </a:r>
            <a:endParaRPr sz="160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1A62AD"/>
                </a:solidFill>
                <a:latin typeface="Carlito"/>
                <a:cs typeface="Carlito"/>
              </a:rPr>
              <a:t>Tarifas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4611" y="2534411"/>
            <a:ext cx="119380" cy="2062480"/>
          </a:xfrm>
          <a:custGeom>
            <a:avLst/>
            <a:gdLst/>
            <a:ahLst/>
            <a:cxnLst/>
            <a:rect l="l" t="t" r="r" b="b"/>
            <a:pathLst>
              <a:path w="119379" h="2062479">
                <a:moveTo>
                  <a:pt x="118872" y="0"/>
                </a:moveTo>
                <a:lnTo>
                  <a:pt x="0" y="0"/>
                </a:lnTo>
                <a:lnTo>
                  <a:pt x="0" y="2061972"/>
                </a:lnTo>
                <a:lnTo>
                  <a:pt x="118872" y="2061972"/>
                </a:lnTo>
                <a:lnTo>
                  <a:pt x="118872" y="0"/>
                </a:lnTo>
                <a:close/>
              </a:path>
            </a:pathLst>
          </a:custGeom>
          <a:solidFill>
            <a:srgbClr val="EB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93622" y="507873"/>
            <a:ext cx="32435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ACOMODAÇÃO</a:t>
            </a: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962016" y="720090"/>
          <a:ext cx="6901178" cy="5339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5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7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94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nº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A62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529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MEIO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DE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HOSPEDAGEM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A62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QT.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UH'S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A62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DISTÂNCIA</a:t>
                      </a:r>
                      <a:r>
                        <a:rPr sz="1200" b="1" spc="1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CCS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A62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DISTÂNCIA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Aeroporto</a:t>
                      </a:r>
                      <a:r>
                        <a:rPr sz="1200" b="1" spc="1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SSA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72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A62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TARIFA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A6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FASANO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14km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25km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R$1.824,00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ARAM</a:t>
                      </a:r>
                      <a:r>
                        <a:rPr sz="1200" spc="-3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YAMÍ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15km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25km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R$1.516,00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  <a:spcBef>
                          <a:spcPts val="5"/>
                        </a:spcBef>
                      </a:pP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ts val="142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FERA</a:t>
                      </a: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PALACE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0"/>
                        </a:lnSpc>
                        <a:spcBef>
                          <a:spcPts val="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81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0"/>
                        </a:lnSpc>
                        <a:spcBef>
                          <a:spcPts val="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16km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0"/>
                        </a:lnSpc>
                        <a:spcBef>
                          <a:spcPts val="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26km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R$1.322,00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ZANK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11km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24km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R$710,00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VILLA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BAHIA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14km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24km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R$528,00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MONTE</a:t>
                      </a: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PASCOAL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83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13km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28km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R$494,00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DEVILLE</a:t>
                      </a: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PRIME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206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12km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9km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R$477,00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WISH</a:t>
                      </a:r>
                      <a:r>
                        <a:rPr sz="1200" spc="-4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HOTEL</a:t>
                      </a: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</a:t>
                      </a:r>
                      <a:r>
                        <a:rPr sz="1200" spc="-4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BAHIA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284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15km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26km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R$472,00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5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GRAN</a:t>
                      </a: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STELLA</a:t>
                      </a:r>
                      <a:r>
                        <a:rPr sz="1200" spc="-4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MARIS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334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16km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R$379,00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VILA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GALÉ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224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12km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26km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R$364,00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CATUSSABA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RESORT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256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12km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6km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R$353,00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PORTOBELO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ONDINA</a:t>
                      </a:r>
                      <a:r>
                        <a:rPr sz="1200" spc="-4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PRAIA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HOTEL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159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11km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27km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R$320,00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QUALITY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SÃO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SALVADOR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304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5km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18km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R$313,00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NOVOTEL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RIO</a:t>
                      </a:r>
                      <a:r>
                        <a:rPr sz="1200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VERMELHO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200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10km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24km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R$312,00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15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GDE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HOTEL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DA</a:t>
                      </a:r>
                      <a:r>
                        <a:rPr sz="1200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BARRA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121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15km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29km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R$312,00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MERCURE</a:t>
                      </a:r>
                      <a:r>
                        <a:rPr sz="1200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RIO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VERMELHO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175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10km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23km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R$305,00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FIESTA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BAHIA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244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5Km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22km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R$288,00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NOVOTEL</a:t>
                      </a:r>
                      <a:r>
                        <a:rPr sz="1200" spc="16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HANGAR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190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12km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4km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R$284,00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INTERCITY</a:t>
                      </a:r>
                      <a:r>
                        <a:rPr sz="1200" spc="2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PREMIUM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187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7,3km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17km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R$252,00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20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MERCURE</a:t>
                      </a:r>
                      <a:r>
                        <a:rPr sz="1200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BOULEVARD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272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6km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18km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R$231,00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21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MERCURE</a:t>
                      </a:r>
                      <a:r>
                        <a:rPr sz="1200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PITUBA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154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6km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20km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R$209,00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22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CONCEPT</a:t>
                      </a:r>
                      <a:r>
                        <a:rPr sz="1200" spc="-6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HOTEL</a:t>
                      </a:r>
                      <a:r>
                        <a:rPr sz="1200" spc="-5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SALVADOR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252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3km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17km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R$147,00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6050407" y="6157061"/>
            <a:ext cx="5074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055" indent="-17335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6055" algn="l"/>
              </a:tabLst>
            </a:pP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Valores</a:t>
            </a:r>
            <a:r>
              <a:rPr sz="1200" i="1" spc="-3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consultados</a:t>
            </a:r>
            <a:r>
              <a:rPr sz="1200" i="1" spc="-3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em</a:t>
            </a:r>
            <a:r>
              <a:rPr sz="1200" i="1" spc="-1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Março</a:t>
            </a:r>
            <a:r>
              <a:rPr sz="1200" i="1" spc="-2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de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2022.</a:t>
            </a:r>
            <a:r>
              <a:rPr sz="1200" i="1" spc="-2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Nada</a:t>
            </a:r>
            <a:r>
              <a:rPr sz="1200" i="1" spc="-2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reservado,</a:t>
            </a:r>
            <a:r>
              <a:rPr sz="1200" i="1" spc="-2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apenas</a:t>
            </a:r>
            <a:r>
              <a:rPr sz="1200" i="1" spc="-1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cotação.</a:t>
            </a:r>
            <a:endParaRPr sz="1200">
              <a:latin typeface="Carlito"/>
              <a:cs typeface="Carlito"/>
            </a:endParaRPr>
          </a:p>
          <a:p>
            <a:pPr marL="186055" indent="-173355">
              <a:lnSpc>
                <a:spcPct val="100000"/>
              </a:lnSpc>
              <a:buFont typeface="Arial"/>
              <a:buChar char="•"/>
              <a:tabLst>
                <a:tab pos="186055" algn="l"/>
              </a:tabLst>
            </a:pPr>
            <a:r>
              <a:rPr sz="1200" i="1" spc="-20" dirty="0">
                <a:solidFill>
                  <a:srgbClr val="585858"/>
                </a:solidFill>
                <a:latin typeface="Carlito"/>
                <a:cs typeface="Carlito"/>
              </a:rPr>
              <a:t>Tarifas</a:t>
            </a:r>
            <a:r>
              <a:rPr sz="1200" i="1" spc="-1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e</a:t>
            </a:r>
            <a:r>
              <a:rPr sz="1200" i="1" spc="1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disponibilidades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 sujeitos</a:t>
            </a:r>
            <a:r>
              <a:rPr sz="1200" i="1" spc="-1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a</a:t>
            </a:r>
            <a:r>
              <a:rPr sz="1200" i="1" spc="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confirmação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 no</a:t>
            </a:r>
            <a:r>
              <a:rPr sz="1200" i="1" spc="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ato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da</a:t>
            </a:r>
            <a:r>
              <a:rPr sz="1200" i="1" spc="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reserva.</a:t>
            </a:r>
            <a:endParaRPr sz="1200">
              <a:latin typeface="Carlito"/>
              <a:cs typeface="Carlito"/>
            </a:endParaRPr>
          </a:p>
          <a:p>
            <a:pPr marL="186055" indent="-173355">
              <a:lnSpc>
                <a:spcPct val="100000"/>
              </a:lnSpc>
              <a:buFont typeface="Arial"/>
              <a:buChar char="•"/>
              <a:tabLst>
                <a:tab pos="186055" algn="l"/>
              </a:tabLst>
            </a:pP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Valores</a:t>
            </a:r>
            <a:r>
              <a:rPr sz="1200" i="1" spc="-2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válidos</a:t>
            </a:r>
            <a:r>
              <a:rPr sz="1200" i="1" spc="-2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para</a:t>
            </a:r>
            <a:r>
              <a:rPr sz="1200" i="1" spc="-1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abril</a:t>
            </a:r>
            <a:r>
              <a:rPr sz="1200" i="1" spc="-1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de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2022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.</a:t>
            </a:r>
            <a:r>
              <a:rPr sz="1200" i="1" spc="-2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Para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2024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 tarifas</a:t>
            </a:r>
            <a:r>
              <a:rPr sz="1200" i="1" spc="-5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dirty="0">
                <a:solidFill>
                  <a:srgbClr val="585858"/>
                </a:solidFill>
                <a:latin typeface="Carlito"/>
                <a:cs typeface="Carlito"/>
              </a:rPr>
              <a:t>devem ser</a:t>
            </a:r>
            <a:r>
              <a:rPr sz="1200" i="1" spc="-3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Carlito"/>
                <a:cs typeface="Carlito"/>
              </a:rPr>
              <a:t>reconfirmadas.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1120</Words>
  <Application>Microsoft Office PowerPoint</Application>
  <PresentationFormat>Widescreen</PresentationFormat>
  <Paragraphs>323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Carlito</vt:lpstr>
      <vt:lpstr>Liberation Sans Narrow</vt:lpstr>
      <vt:lpstr>Times New Roman</vt:lpstr>
      <vt:lpstr>Trebuchet MS</vt:lpstr>
      <vt:lpstr>Wingdings</vt:lpstr>
      <vt:lpstr>Office Theme</vt:lpstr>
      <vt:lpstr>35º Congresso Brasileiro de Patologia</vt:lpstr>
      <vt:lpstr>Comissão proponente</vt:lpstr>
      <vt:lpstr>A 1ª capital do país é reconhecida é reconhecida pela sua diversidade, energia e tradição. Um local rico em cultura, história e repleto de paisagens deslumbrantes.</vt:lpstr>
      <vt:lpstr>Apresentação do PowerPoint</vt:lpstr>
      <vt:lpstr>ACESSIBILIDADE</vt:lpstr>
      <vt:lpstr>Apresentação do PowerPoint</vt:lpstr>
      <vt:lpstr>Apresentação do PowerPoint</vt:lpstr>
      <vt:lpstr>ACOMODAÇÃO &amp; MEIOS DE HOSPEDAGEM</vt:lpstr>
      <vt:lpstr>ACOMODAÇÃO</vt:lpstr>
      <vt:lpstr>Pontos turísticos, praias e hotelaria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LOCALIZAÇÃO</vt:lpstr>
      <vt:lpstr>CENTRO DE CONVENÇÕES SALVADOR – GL events</vt:lpstr>
      <vt:lpstr>Apresentação do PowerPoint</vt:lpstr>
      <vt:lpstr>ÁREAS RESERVADAS</vt:lpstr>
      <vt:lpstr>TÉRREO</vt:lpstr>
      <vt:lpstr>Restaurante Vista Mar</vt:lpstr>
      <vt:lpstr>Apresentação do PowerPoint</vt:lpstr>
      <vt:lpstr>Apresentação do PowerPoint</vt:lpstr>
      <vt:lpstr>Cartas de apoio</vt:lpstr>
      <vt:lpstr>Apresentação do PowerPoint</vt:lpstr>
      <vt:lpstr>OO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Nascimento</dc:creator>
  <cp:lastModifiedBy>CN</cp:lastModifiedBy>
  <cp:revision>2</cp:revision>
  <dcterms:created xsi:type="dcterms:W3CDTF">2024-06-01T12:50:23Z</dcterms:created>
  <dcterms:modified xsi:type="dcterms:W3CDTF">2024-06-01T13:24:49Z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2024-05-26T00:00:00Z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2024-06-01T00:00:00Z</vt:filetime>
  </property>
  <property fmtid="{D5CDD505-2E9C-101B-9397-08002B2CF9AE}" pid="5" name="Producer">
    <vt:lpwstr>3-Heights(TM) PDF Security Shell 4.8.25.2 (http://www.pdf-tools.com)</vt:lpwstr>
  </property>
</Properties>
</file>